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notesMasterIdLst>
    <p:notesMasterId r:id="rId58"/>
  </p:notesMasterIdLst>
  <p:sldIdLst>
    <p:sldId id="257" r:id="rId2"/>
    <p:sldId id="301" r:id="rId3"/>
    <p:sldId id="358" r:id="rId4"/>
    <p:sldId id="340" r:id="rId5"/>
    <p:sldId id="288" r:id="rId6"/>
    <p:sldId id="342" r:id="rId7"/>
    <p:sldId id="298" r:id="rId8"/>
    <p:sldId id="328" r:id="rId9"/>
    <p:sldId id="326" r:id="rId10"/>
    <p:sldId id="300" r:id="rId11"/>
    <p:sldId id="356" r:id="rId12"/>
    <p:sldId id="299" r:id="rId13"/>
    <p:sldId id="360" r:id="rId14"/>
    <p:sldId id="419" r:id="rId15"/>
    <p:sldId id="392" r:id="rId16"/>
    <p:sldId id="363" r:id="rId17"/>
    <p:sldId id="367" r:id="rId18"/>
    <p:sldId id="370" r:id="rId19"/>
    <p:sldId id="371" r:id="rId20"/>
    <p:sldId id="374" r:id="rId21"/>
    <p:sldId id="377" r:id="rId22"/>
    <p:sldId id="378" r:id="rId23"/>
    <p:sldId id="379" r:id="rId24"/>
    <p:sldId id="396" r:id="rId25"/>
    <p:sldId id="397" r:id="rId26"/>
    <p:sldId id="382" r:id="rId27"/>
    <p:sldId id="383" r:id="rId28"/>
    <p:sldId id="404" r:id="rId29"/>
    <p:sldId id="405" r:id="rId30"/>
    <p:sldId id="406" r:id="rId31"/>
    <p:sldId id="401" r:id="rId32"/>
    <p:sldId id="402" r:id="rId33"/>
    <p:sldId id="403" r:id="rId34"/>
    <p:sldId id="386" r:id="rId35"/>
    <p:sldId id="400" r:id="rId36"/>
    <p:sldId id="407" r:id="rId37"/>
    <p:sldId id="399" r:id="rId38"/>
    <p:sldId id="359" r:id="rId39"/>
    <p:sldId id="343" r:id="rId40"/>
    <p:sldId id="344" r:id="rId41"/>
    <p:sldId id="345" r:id="rId42"/>
    <p:sldId id="347" r:id="rId43"/>
    <p:sldId id="348" r:id="rId44"/>
    <p:sldId id="349" r:id="rId45"/>
    <p:sldId id="390" r:id="rId46"/>
    <p:sldId id="409" r:id="rId47"/>
    <p:sldId id="410" r:id="rId48"/>
    <p:sldId id="411" r:id="rId49"/>
    <p:sldId id="412" r:id="rId50"/>
    <p:sldId id="413" r:id="rId51"/>
    <p:sldId id="414" r:id="rId52"/>
    <p:sldId id="415" r:id="rId53"/>
    <p:sldId id="416" r:id="rId54"/>
    <p:sldId id="417" r:id="rId55"/>
    <p:sldId id="418" r:id="rId56"/>
    <p:sldId id="391" r:id="rId57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3300"/>
    <a:srgbClr val="F2F2F2"/>
    <a:srgbClr val="CEC8AA"/>
    <a:srgbClr val="01351A"/>
    <a:srgbClr val="026632"/>
    <a:srgbClr val="94B985"/>
    <a:srgbClr val="FFE593"/>
    <a:srgbClr val="FFD243"/>
    <a:srgbClr val="E523B2"/>
    <a:srgbClr val="ED2FD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보통 스타일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003" autoAdjust="0"/>
    <p:restoredTop sz="45153" autoAdjust="0"/>
  </p:normalViewPr>
  <p:slideViewPr>
    <p:cSldViewPr>
      <p:cViewPr varScale="1">
        <p:scale>
          <a:sx n="116" d="100"/>
          <a:sy n="116" d="100"/>
        </p:scale>
        <p:origin x="1158" y="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771C21-3757-4199-83DE-22960358A2A5}" type="datetimeFigureOut">
              <a:rPr lang="ko-KR" altLang="en-US" smtClean="0"/>
              <a:pPr/>
              <a:t>2021-07-14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A4E647-5A0F-41E6-A0EF-B58D8C1C6CD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2417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33734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10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86020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11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63854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12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46925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19174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14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25149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15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80633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16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92722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17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9330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18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38755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19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62112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963052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20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89449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21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956882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22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082973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23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940643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24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245022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25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488414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26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892584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27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808406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28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57394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29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92821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236316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30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235092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31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054852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32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916109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33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081552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34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97132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35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141298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36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520757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37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483977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908119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39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9602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4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004282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40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96024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41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96024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42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96024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43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96024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44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96024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02700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46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883094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47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779784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48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324898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49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47183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027877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50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105700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51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855573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52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173530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53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333310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54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564415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55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220212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60107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38817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7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37241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8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47452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9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99534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2021-07-14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61915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2021-07-14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99050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2021-07-14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46481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2021-07-14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32903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2021-07-14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26632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2021-07-14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59371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2021-07-14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02656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2021-07-14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74454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2021-07-14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70819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2021-07-14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70255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2021-07-14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17529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2FE722-38C7-4231-8BB5-7A27D4E5977D}" type="datetimeFigureOut">
              <a:rPr lang="ko-KR" altLang="en-US" smtClean="0"/>
              <a:pPr/>
              <a:t>2021-07-14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05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2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061697" y="2217992"/>
            <a:ext cx="54726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spc="-150" dirty="0" smtClean="0">
                <a:solidFill>
                  <a:schemeClr val="bg1"/>
                </a:solidFill>
              </a:rPr>
              <a:t>JAVA &amp; </a:t>
            </a:r>
            <a:r>
              <a:rPr lang="en-US" altLang="ko-KR" sz="2000" b="1" spc="-150" dirty="0">
                <a:solidFill>
                  <a:schemeClr val="bg1"/>
                </a:solidFill>
              </a:rPr>
              <a:t> </a:t>
            </a:r>
            <a:r>
              <a:rPr lang="en-US" altLang="ko-KR" sz="2000" b="1" spc="-150" dirty="0" smtClean="0">
                <a:solidFill>
                  <a:schemeClr val="bg1"/>
                </a:solidFill>
              </a:rPr>
              <a:t> &amp;   &amp;   PROJECT</a:t>
            </a:r>
            <a:endParaRPr lang="ko-KR" altLang="en-US" sz="2000" b="1" spc="-150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123436" y="4624340"/>
            <a:ext cx="46085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 err="1" smtClean="0">
                <a:latin typeface="+mj-lt"/>
                <a:ea typeface="문체부 돋음체" panose="020B0609000101010101" pitchFamily="49" charset="-127"/>
              </a:rPr>
              <a:t>신범건</a:t>
            </a:r>
            <a:r>
              <a:rPr lang="en-US" altLang="ko-KR" sz="1600" b="1" dirty="0">
                <a:latin typeface="+mj-lt"/>
                <a:ea typeface="문체부 돋음체" panose="020B0609000101010101" pitchFamily="49" charset="-127"/>
              </a:rPr>
              <a:t> </a:t>
            </a:r>
            <a:r>
              <a:rPr lang="ko-KR" altLang="en-US" sz="1600" b="1" dirty="0" smtClean="0">
                <a:latin typeface="+mj-lt"/>
                <a:ea typeface="문체부 돋음체" panose="020B0609000101010101" pitchFamily="49" charset="-127"/>
              </a:rPr>
              <a:t>김길현</a:t>
            </a:r>
            <a:r>
              <a:rPr lang="en-US" altLang="ko-KR" sz="1600" b="1" dirty="0">
                <a:latin typeface="+mj-lt"/>
                <a:ea typeface="문체부 돋음체" panose="020B0609000101010101" pitchFamily="49" charset="-127"/>
              </a:rPr>
              <a:t> </a:t>
            </a:r>
            <a:r>
              <a:rPr lang="ko-KR" altLang="en-US" sz="1600" b="1" dirty="0" smtClean="0">
                <a:latin typeface="+mj-lt"/>
                <a:ea typeface="문체부 돋음체" panose="020B0609000101010101" pitchFamily="49" charset="-127"/>
              </a:rPr>
              <a:t>김예진</a:t>
            </a:r>
            <a:r>
              <a:rPr lang="en-US" altLang="ko-KR" sz="1600" b="1" dirty="0">
                <a:latin typeface="+mj-lt"/>
                <a:ea typeface="문체부 돋음체" panose="020B0609000101010101" pitchFamily="49" charset="-127"/>
              </a:rPr>
              <a:t> </a:t>
            </a:r>
            <a:r>
              <a:rPr lang="ko-KR" altLang="en-US" sz="1600" b="1" dirty="0" smtClean="0">
                <a:latin typeface="+mj-lt"/>
                <a:ea typeface="문체부 돋음체" panose="020B0609000101010101" pitchFamily="49" charset="-127"/>
              </a:rPr>
              <a:t>이민정</a:t>
            </a:r>
            <a:endParaRPr lang="ko-KR" altLang="en-US" sz="1600" b="1" dirty="0">
              <a:latin typeface="+mj-lt"/>
              <a:ea typeface="문체부 돋음체" panose="020B0609000101010101" pitchFamily="49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669765" y="2636912"/>
            <a:ext cx="42564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ko-KR" altLang="en-US" sz="2400" b="1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2042709"/>
            <a:ext cx="5162550" cy="2209800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2123728" y="4149080"/>
            <a:ext cx="4608512" cy="72008"/>
            <a:chOff x="1907704" y="3933056"/>
            <a:chExt cx="4320480" cy="121568"/>
          </a:xfrm>
        </p:grpSpPr>
        <p:sp>
          <p:nvSpPr>
            <p:cNvPr id="6" name="직사각형 5"/>
            <p:cNvSpPr/>
            <p:nvPr/>
          </p:nvSpPr>
          <p:spPr>
            <a:xfrm flipV="1">
              <a:off x="1907704" y="3933056"/>
              <a:ext cx="2160240" cy="12156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 flipV="1">
              <a:off x="4067944" y="3933056"/>
              <a:ext cx="2160240" cy="121568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617075"/>
            <a:ext cx="915164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150381" y="87015"/>
            <a:ext cx="2340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err="1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Ui</a:t>
            </a:r>
            <a:r>
              <a:rPr lang="en-US" altLang="ko-KR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흐름도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1908243" y="548680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" name="그룹 2"/>
          <p:cNvGrpSpPr/>
          <p:nvPr/>
        </p:nvGrpSpPr>
        <p:grpSpPr>
          <a:xfrm>
            <a:off x="323528" y="617075"/>
            <a:ext cx="792088" cy="276399"/>
            <a:chOff x="323528" y="617075"/>
            <a:chExt cx="792088" cy="276399"/>
          </a:xfrm>
        </p:grpSpPr>
        <p:sp>
          <p:nvSpPr>
            <p:cNvPr id="34" name="이등변 삼각형 33"/>
            <p:cNvSpPr/>
            <p:nvPr/>
          </p:nvSpPr>
          <p:spPr>
            <a:xfrm rot="10800000">
              <a:off x="323528" y="617075"/>
              <a:ext cx="576064" cy="276399"/>
            </a:xfrm>
            <a:prstGeom prst="triangle">
              <a:avLst/>
            </a:prstGeom>
            <a:solidFill>
              <a:schemeClr val="tx1">
                <a:lumMod val="50000"/>
                <a:lumOff val="50000"/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이등변 삼각형 34"/>
            <p:cNvSpPr/>
            <p:nvPr/>
          </p:nvSpPr>
          <p:spPr>
            <a:xfrm rot="10800000">
              <a:off x="539552" y="617075"/>
              <a:ext cx="576064" cy="276399"/>
            </a:xfrm>
            <a:prstGeom prst="triangle">
              <a:avLst/>
            </a:prstGeom>
            <a:solidFill>
              <a:schemeClr val="tx1">
                <a:lumMod val="50000"/>
                <a:lumOff val="50000"/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3" name="그룹 2"/>
          <p:cNvGrpSpPr>
            <a:grpSpLocks/>
          </p:cNvGrpSpPr>
          <p:nvPr/>
        </p:nvGrpSpPr>
        <p:grpSpPr bwMode="auto">
          <a:xfrm>
            <a:off x="1127738" y="893475"/>
            <a:ext cx="6927850" cy="5476875"/>
            <a:chOff x="636024" y="594000"/>
            <a:chExt cx="7383521" cy="5837327"/>
          </a:xfrm>
        </p:grpSpPr>
        <p:sp>
          <p:nvSpPr>
            <p:cNvPr id="37" name="모서리가 둥근 직사각형 36"/>
            <p:cNvSpPr/>
            <p:nvPr/>
          </p:nvSpPr>
          <p:spPr>
            <a:xfrm>
              <a:off x="636024" y="594000"/>
              <a:ext cx="1274013" cy="360392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r>
                <a:rPr lang="ko-KR" altLang="en-US" sz="900" dirty="0" err="1">
                  <a:solidFill>
                    <a:schemeClr val="tx1"/>
                  </a:solidFill>
                </a:rPr>
                <a:t>메인페이지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636024" y="3213183"/>
              <a:ext cx="1274013" cy="36039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r>
                <a:rPr lang="ko-KR" altLang="en-US" sz="900" dirty="0">
                  <a:solidFill>
                    <a:schemeClr val="tx1"/>
                  </a:solidFill>
                </a:rPr>
                <a:t>리스트 페이지</a:t>
              </a: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636024" y="3930582"/>
              <a:ext cx="1274013" cy="36039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r>
                <a:rPr lang="ko-KR" altLang="en-US" sz="900" dirty="0">
                  <a:solidFill>
                    <a:schemeClr val="tx1"/>
                  </a:solidFill>
                </a:rPr>
                <a:t>제품 상세 페이지</a:t>
              </a:r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636024" y="4521083"/>
              <a:ext cx="1274013" cy="36039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r>
                <a:rPr lang="ko-KR" altLang="en-US" sz="900" dirty="0">
                  <a:solidFill>
                    <a:schemeClr val="tx1"/>
                  </a:solidFill>
                </a:rPr>
                <a:t>위시리스트</a:t>
              </a: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2052158" y="4521083"/>
              <a:ext cx="1274012" cy="36039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r>
                <a:rPr lang="ko-KR" altLang="en-US" sz="900" dirty="0">
                  <a:solidFill>
                    <a:schemeClr val="tx1"/>
                  </a:solidFill>
                </a:rPr>
                <a:t>장바구니</a:t>
              </a:r>
            </a:p>
          </p:txBody>
        </p:sp>
        <p:cxnSp>
          <p:nvCxnSpPr>
            <p:cNvPr id="42" name="꺾인 연결선 41"/>
            <p:cNvCxnSpPr>
              <a:stCxn id="39" idx="2"/>
              <a:endCxn id="41" idx="0"/>
            </p:cNvCxnSpPr>
            <p:nvPr/>
          </p:nvCxnSpPr>
          <p:spPr>
            <a:xfrm rot="16200000" flipH="1">
              <a:off x="1866043" y="3698808"/>
              <a:ext cx="230109" cy="1414442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 42"/>
            <p:cNvCxnSpPr>
              <a:stCxn id="39" idx="2"/>
              <a:endCxn id="40" idx="0"/>
            </p:cNvCxnSpPr>
            <p:nvPr/>
          </p:nvCxnSpPr>
          <p:spPr>
            <a:xfrm>
              <a:off x="1273877" y="4290974"/>
              <a:ext cx="0" cy="230109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직사각형 43"/>
            <p:cNvSpPr/>
            <p:nvPr/>
          </p:nvSpPr>
          <p:spPr>
            <a:xfrm>
              <a:off x="2052158" y="5010065"/>
              <a:ext cx="1274012" cy="3587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r>
                <a:rPr lang="ko-KR" altLang="en-US" sz="900" dirty="0">
                  <a:solidFill>
                    <a:schemeClr val="tx1"/>
                  </a:solidFill>
                </a:rPr>
                <a:t>주문</a:t>
              </a:r>
              <a:r>
                <a:rPr lang="en-US" altLang="ko-KR" sz="900" dirty="0">
                  <a:solidFill>
                    <a:schemeClr val="tx1"/>
                  </a:solidFill>
                </a:rPr>
                <a:t>/</a:t>
              </a:r>
              <a:r>
                <a:rPr lang="ko-KR" altLang="en-US" sz="900" dirty="0" err="1">
                  <a:solidFill>
                    <a:schemeClr val="tx1"/>
                  </a:solidFill>
                </a:rPr>
                <a:t>배송지</a:t>
              </a:r>
              <a:r>
                <a:rPr lang="ko-KR" altLang="en-US" sz="900" dirty="0">
                  <a:solidFill>
                    <a:schemeClr val="tx1"/>
                  </a:solidFill>
                </a:rPr>
                <a:t> 정보</a:t>
              </a:r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2052158" y="5510891"/>
              <a:ext cx="1274012" cy="36039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r>
                <a:rPr lang="ko-KR" altLang="en-US" sz="900" dirty="0">
                  <a:solidFill>
                    <a:schemeClr val="tx1"/>
                  </a:solidFill>
                </a:rPr>
                <a:t>결제</a:t>
              </a:r>
            </a:p>
          </p:txBody>
        </p:sp>
        <p:cxnSp>
          <p:nvCxnSpPr>
            <p:cNvPr id="47" name="직선 화살표 연결선 46"/>
            <p:cNvCxnSpPr>
              <a:stCxn id="41" idx="2"/>
              <a:endCxn id="44" idx="0"/>
            </p:cNvCxnSpPr>
            <p:nvPr/>
          </p:nvCxnSpPr>
          <p:spPr>
            <a:xfrm>
              <a:off x="2688319" y="4881474"/>
              <a:ext cx="0" cy="12859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화살표 연결선 47"/>
            <p:cNvCxnSpPr>
              <a:stCxn id="44" idx="2"/>
              <a:endCxn id="46" idx="0"/>
            </p:cNvCxnSpPr>
            <p:nvPr/>
          </p:nvCxnSpPr>
          <p:spPr>
            <a:xfrm>
              <a:off x="2688319" y="5368764"/>
              <a:ext cx="0" cy="142126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 48"/>
            <p:cNvCxnSpPr>
              <a:endCxn id="38" idx="0"/>
            </p:cNvCxnSpPr>
            <p:nvPr/>
          </p:nvCxnSpPr>
          <p:spPr>
            <a:xfrm>
              <a:off x="1273877" y="954392"/>
              <a:ext cx="0" cy="225879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 49"/>
            <p:cNvCxnSpPr>
              <a:stCxn id="38" idx="2"/>
              <a:endCxn id="39" idx="0"/>
            </p:cNvCxnSpPr>
            <p:nvPr/>
          </p:nvCxnSpPr>
          <p:spPr>
            <a:xfrm>
              <a:off x="1273877" y="3573575"/>
              <a:ext cx="0" cy="357007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모서리가 둥근 직사각형 50"/>
            <p:cNvSpPr/>
            <p:nvPr/>
          </p:nvSpPr>
          <p:spPr>
            <a:xfrm>
              <a:off x="3635791" y="4521083"/>
              <a:ext cx="1274012" cy="360391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r>
                <a:rPr lang="ko-KR" altLang="en-US" sz="900" dirty="0">
                  <a:solidFill>
                    <a:schemeClr val="tx1"/>
                  </a:solidFill>
                </a:rPr>
                <a:t>주문</a:t>
              </a:r>
              <a:r>
                <a:rPr lang="en-US" altLang="ko-KR" sz="900" dirty="0">
                  <a:solidFill>
                    <a:schemeClr val="tx1"/>
                  </a:solidFill>
                </a:rPr>
                <a:t>/</a:t>
              </a:r>
              <a:r>
                <a:rPr lang="ko-KR" altLang="en-US" sz="900" dirty="0">
                  <a:solidFill>
                    <a:schemeClr val="tx1"/>
                  </a:solidFill>
                </a:rPr>
                <a:t>배송상태</a:t>
              </a:r>
            </a:p>
          </p:txBody>
        </p:sp>
        <p:cxnSp>
          <p:nvCxnSpPr>
            <p:cNvPr id="52" name="꺾인 연결선 51"/>
            <p:cNvCxnSpPr>
              <a:stCxn id="46" idx="3"/>
            </p:cNvCxnSpPr>
            <p:nvPr/>
          </p:nvCxnSpPr>
          <p:spPr>
            <a:xfrm flipV="1">
              <a:off x="3326170" y="4700433"/>
              <a:ext cx="309621" cy="989807"/>
            </a:xfrm>
            <a:prstGeom prst="bentConnector3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직사각형 52"/>
            <p:cNvSpPr/>
            <p:nvPr/>
          </p:nvSpPr>
          <p:spPr>
            <a:xfrm>
              <a:off x="3635791" y="5118351"/>
              <a:ext cx="1274012" cy="36039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r>
                <a:rPr lang="ko-KR" altLang="en-US" sz="900" dirty="0">
                  <a:solidFill>
                    <a:schemeClr val="tx1"/>
                  </a:solidFill>
                </a:rPr>
                <a:t>주문취소</a:t>
              </a:r>
            </a:p>
          </p:txBody>
        </p:sp>
        <p:sp>
          <p:nvSpPr>
            <p:cNvPr id="54" name="모서리가 둥근 직사각형 53"/>
            <p:cNvSpPr/>
            <p:nvPr/>
          </p:nvSpPr>
          <p:spPr>
            <a:xfrm>
              <a:off x="5038389" y="5118351"/>
              <a:ext cx="1274013" cy="360392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r>
                <a:rPr lang="ko-KR" altLang="en-US" sz="900" dirty="0">
                  <a:solidFill>
                    <a:schemeClr val="tx1"/>
                  </a:solidFill>
                </a:rPr>
                <a:t>반품</a:t>
              </a:r>
            </a:p>
          </p:txBody>
        </p:sp>
        <p:cxnSp>
          <p:nvCxnSpPr>
            <p:cNvPr id="55" name="직선 화살표 연결선 54"/>
            <p:cNvCxnSpPr>
              <a:endCxn id="53" idx="0"/>
            </p:cNvCxnSpPr>
            <p:nvPr/>
          </p:nvCxnSpPr>
          <p:spPr>
            <a:xfrm>
              <a:off x="4273643" y="4881474"/>
              <a:ext cx="0" cy="236877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꺾인 연결선 55"/>
            <p:cNvCxnSpPr/>
            <p:nvPr/>
          </p:nvCxnSpPr>
          <p:spPr>
            <a:xfrm rot="16200000" flipH="1">
              <a:off x="4856504" y="4298613"/>
              <a:ext cx="236877" cy="1402599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직사각형 56"/>
            <p:cNvSpPr/>
            <p:nvPr/>
          </p:nvSpPr>
          <p:spPr>
            <a:xfrm>
              <a:off x="2140138" y="594000"/>
              <a:ext cx="1274012" cy="36039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r>
                <a:rPr lang="ko-KR" altLang="en-US" sz="900" dirty="0">
                  <a:solidFill>
                    <a:schemeClr val="tx1"/>
                  </a:solidFill>
                </a:rPr>
                <a:t>로그인</a:t>
              </a:r>
            </a:p>
          </p:txBody>
        </p:sp>
        <p:cxnSp>
          <p:nvCxnSpPr>
            <p:cNvPr id="58" name="직선 화살표 연결선 57"/>
            <p:cNvCxnSpPr>
              <a:endCxn id="57" idx="1"/>
            </p:cNvCxnSpPr>
            <p:nvPr/>
          </p:nvCxnSpPr>
          <p:spPr>
            <a:xfrm>
              <a:off x="1910037" y="773350"/>
              <a:ext cx="230101" cy="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직사각형 58"/>
            <p:cNvSpPr/>
            <p:nvPr/>
          </p:nvSpPr>
          <p:spPr>
            <a:xfrm>
              <a:off x="3639175" y="594000"/>
              <a:ext cx="1274012" cy="36039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r>
                <a:rPr lang="ko-KR" altLang="en-US" sz="800" dirty="0">
                  <a:solidFill>
                    <a:schemeClr val="tx1"/>
                  </a:solidFill>
                </a:rPr>
                <a:t>아이디</a:t>
              </a:r>
              <a:r>
                <a:rPr lang="en-US" altLang="ko-KR" sz="800" dirty="0">
                  <a:solidFill>
                    <a:schemeClr val="tx1"/>
                  </a:solidFill>
                </a:rPr>
                <a:t>/</a:t>
              </a:r>
              <a:r>
                <a:rPr lang="ko-KR" altLang="en-US" sz="800" dirty="0">
                  <a:solidFill>
                    <a:schemeClr val="tx1"/>
                  </a:solidFill>
                </a:rPr>
                <a:t>비밀번호 찾기</a:t>
              </a:r>
            </a:p>
          </p:txBody>
        </p:sp>
        <p:sp>
          <p:nvSpPr>
            <p:cNvPr id="60" name="직사각형 59"/>
            <p:cNvSpPr/>
            <p:nvPr/>
          </p:nvSpPr>
          <p:spPr>
            <a:xfrm>
              <a:off x="3639175" y="1055911"/>
              <a:ext cx="1274012" cy="36039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r>
                <a:rPr lang="ko-KR" altLang="en-US" sz="900" dirty="0">
                  <a:solidFill>
                    <a:schemeClr val="tx1"/>
                  </a:solidFill>
                </a:rPr>
                <a:t>회원가입</a:t>
              </a:r>
            </a:p>
          </p:txBody>
        </p:sp>
        <p:cxnSp>
          <p:nvCxnSpPr>
            <p:cNvPr id="61" name="직선 화살표 연결선 60"/>
            <p:cNvCxnSpPr>
              <a:stCxn id="57" idx="3"/>
              <a:endCxn id="59" idx="1"/>
            </p:cNvCxnSpPr>
            <p:nvPr/>
          </p:nvCxnSpPr>
          <p:spPr>
            <a:xfrm>
              <a:off x="3414150" y="773350"/>
              <a:ext cx="225025" cy="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꺾인 연결선 61"/>
            <p:cNvCxnSpPr>
              <a:stCxn id="57" idx="3"/>
              <a:endCxn id="60" idx="1"/>
            </p:cNvCxnSpPr>
            <p:nvPr/>
          </p:nvCxnSpPr>
          <p:spPr>
            <a:xfrm>
              <a:off x="3414150" y="773350"/>
              <a:ext cx="225025" cy="463602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직사각형 63"/>
            <p:cNvSpPr/>
            <p:nvPr/>
          </p:nvSpPr>
          <p:spPr>
            <a:xfrm>
              <a:off x="5151015" y="1607961"/>
              <a:ext cx="1274013" cy="3587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r>
                <a:rPr lang="ko-KR" altLang="en-US" sz="900" dirty="0">
                  <a:solidFill>
                    <a:schemeClr val="tx1"/>
                  </a:solidFill>
                </a:rPr>
                <a:t>회원정보 입력</a:t>
              </a:r>
            </a:p>
          </p:txBody>
        </p:sp>
        <p:cxnSp>
          <p:nvCxnSpPr>
            <p:cNvPr id="65" name="직선 화살표 연결선 64"/>
            <p:cNvCxnSpPr>
              <a:stCxn id="60" idx="3"/>
            </p:cNvCxnSpPr>
            <p:nvPr/>
          </p:nvCxnSpPr>
          <p:spPr>
            <a:xfrm>
              <a:off x="4913187" y="1236107"/>
              <a:ext cx="230101" cy="845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직사각형 66"/>
            <p:cNvSpPr/>
            <p:nvPr/>
          </p:nvSpPr>
          <p:spPr>
            <a:xfrm>
              <a:off x="5151015" y="2145190"/>
              <a:ext cx="1274013" cy="36039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r>
                <a:rPr lang="ko-KR" altLang="en-US" sz="900" dirty="0">
                  <a:solidFill>
                    <a:schemeClr val="tx1"/>
                  </a:solidFill>
                </a:rPr>
                <a:t>회원가입 완료</a:t>
              </a:r>
            </a:p>
          </p:txBody>
        </p:sp>
        <p:cxnSp>
          <p:nvCxnSpPr>
            <p:cNvPr id="68" name="직선 화살표 연결선 67"/>
            <p:cNvCxnSpPr>
              <a:stCxn id="64" idx="2"/>
              <a:endCxn id="67" idx="0"/>
            </p:cNvCxnSpPr>
            <p:nvPr/>
          </p:nvCxnSpPr>
          <p:spPr>
            <a:xfrm>
              <a:off x="5788021" y="1966660"/>
              <a:ext cx="0" cy="17853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직사각형 68"/>
            <p:cNvSpPr/>
            <p:nvPr/>
          </p:nvSpPr>
          <p:spPr>
            <a:xfrm>
              <a:off x="2140138" y="2443333"/>
              <a:ext cx="1274012" cy="36039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r>
                <a:rPr lang="ko-KR" altLang="en-US" sz="900" dirty="0">
                  <a:solidFill>
                    <a:schemeClr val="tx1"/>
                  </a:solidFill>
                </a:rPr>
                <a:t>고객센터</a:t>
              </a:r>
            </a:p>
          </p:txBody>
        </p:sp>
        <p:cxnSp>
          <p:nvCxnSpPr>
            <p:cNvPr id="70" name="꺾인 연결선 69"/>
            <p:cNvCxnSpPr>
              <a:endCxn id="69" idx="1"/>
            </p:cNvCxnSpPr>
            <p:nvPr/>
          </p:nvCxnSpPr>
          <p:spPr>
            <a:xfrm>
              <a:off x="1910037" y="773350"/>
              <a:ext cx="230101" cy="1851025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직사각형 70"/>
            <p:cNvSpPr/>
            <p:nvPr/>
          </p:nvSpPr>
          <p:spPr>
            <a:xfrm>
              <a:off x="2140138" y="1903592"/>
              <a:ext cx="1274012" cy="36039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r>
                <a:rPr lang="ko-KR" altLang="en-US" sz="900" dirty="0">
                  <a:solidFill>
                    <a:schemeClr val="tx1"/>
                  </a:solidFill>
                </a:rPr>
                <a:t>이용안내</a:t>
              </a:r>
            </a:p>
          </p:txBody>
        </p:sp>
        <p:cxnSp>
          <p:nvCxnSpPr>
            <p:cNvPr id="74" name="꺾인 연결선 73"/>
            <p:cNvCxnSpPr>
              <a:endCxn id="71" idx="1"/>
            </p:cNvCxnSpPr>
            <p:nvPr/>
          </p:nvCxnSpPr>
          <p:spPr>
            <a:xfrm>
              <a:off x="1910037" y="773350"/>
              <a:ext cx="230101" cy="1309592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직사각형 74"/>
            <p:cNvSpPr/>
            <p:nvPr/>
          </p:nvSpPr>
          <p:spPr>
            <a:xfrm>
              <a:off x="5139418" y="1079496"/>
              <a:ext cx="1274013" cy="36039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r>
                <a:rPr lang="ko-KR" altLang="en-US" sz="900" dirty="0">
                  <a:solidFill>
                    <a:schemeClr val="tx1"/>
                  </a:solidFill>
                </a:rPr>
                <a:t>약관동의</a:t>
              </a:r>
            </a:p>
          </p:txBody>
        </p:sp>
        <p:cxnSp>
          <p:nvCxnSpPr>
            <p:cNvPr id="76" name="직선 화살표 연결선 75"/>
            <p:cNvCxnSpPr>
              <a:stCxn id="75" idx="2"/>
            </p:cNvCxnSpPr>
            <p:nvPr/>
          </p:nvCxnSpPr>
          <p:spPr>
            <a:xfrm>
              <a:off x="5776425" y="1439887"/>
              <a:ext cx="0" cy="168073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직사각형 76"/>
            <p:cNvSpPr/>
            <p:nvPr/>
          </p:nvSpPr>
          <p:spPr>
            <a:xfrm>
              <a:off x="2052158" y="6070936"/>
              <a:ext cx="1274012" cy="36039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r>
                <a:rPr lang="ko-KR" altLang="en-US" sz="900" dirty="0">
                  <a:solidFill>
                    <a:schemeClr val="tx1"/>
                  </a:solidFill>
                </a:rPr>
                <a:t>주문내역</a:t>
              </a:r>
            </a:p>
          </p:txBody>
        </p:sp>
        <p:cxnSp>
          <p:nvCxnSpPr>
            <p:cNvPr id="78" name="직선 화살표 연결선 77"/>
            <p:cNvCxnSpPr>
              <a:stCxn id="46" idx="2"/>
              <a:endCxn id="77" idx="0"/>
            </p:cNvCxnSpPr>
            <p:nvPr/>
          </p:nvCxnSpPr>
          <p:spPr>
            <a:xfrm>
              <a:off x="2688319" y="5871283"/>
              <a:ext cx="0" cy="199654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직사각형 78"/>
            <p:cNvSpPr/>
            <p:nvPr/>
          </p:nvSpPr>
          <p:spPr>
            <a:xfrm>
              <a:off x="6745533" y="2702206"/>
              <a:ext cx="1274012" cy="36039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r>
                <a:rPr lang="ko-KR" altLang="en-US" sz="900" dirty="0" err="1">
                  <a:solidFill>
                    <a:schemeClr val="tx1"/>
                  </a:solidFill>
                </a:rPr>
                <a:t>마이페이지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80" name="직사각형 79"/>
            <p:cNvSpPr/>
            <p:nvPr/>
          </p:nvSpPr>
          <p:spPr>
            <a:xfrm>
              <a:off x="5151015" y="2605673"/>
              <a:ext cx="1274013" cy="36039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r>
                <a:rPr lang="ko-KR" altLang="en-US" sz="900" dirty="0">
                  <a:solidFill>
                    <a:schemeClr val="tx1"/>
                  </a:solidFill>
                </a:rPr>
                <a:t>회원정보 수정</a:t>
              </a:r>
            </a:p>
          </p:txBody>
        </p:sp>
        <p:sp>
          <p:nvSpPr>
            <p:cNvPr id="81" name="직사각형 80"/>
            <p:cNvSpPr/>
            <p:nvPr/>
          </p:nvSpPr>
          <p:spPr>
            <a:xfrm>
              <a:off x="3644250" y="2443333"/>
              <a:ext cx="1274013" cy="36039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r>
                <a:rPr lang="ko-KR" altLang="en-US" sz="900" dirty="0">
                  <a:solidFill>
                    <a:schemeClr val="tx1"/>
                  </a:solidFill>
                </a:rPr>
                <a:t>문의 내역</a:t>
              </a:r>
            </a:p>
          </p:txBody>
        </p:sp>
        <p:cxnSp>
          <p:nvCxnSpPr>
            <p:cNvPr id="82" name="직선 화살표 연결선 81"/>
            <p:cNvCxnSpPr>
              <a:stCxn id="69" idx="3"/>
              <a:endCxn id="81" idx="1"/>
            </p:cNvCxnSpPr>
            <p:nvPr/>
          </p:nvCxnSpPr>
          <p:spPr>
            <a:xfrm>
              <a:off x="3414150" y="2624375"/>
              <a:ext cx="230101" cy="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 82"/>
            <p:cNvCxnSpPr>
              <a:stCxn id="67" idx="2"/>
              <a:endCxn id="80" idx="0"/>
            </p:cNvCxnSpPr>
            <p:nvPr/>
          </p:nvCxnSpPr>
          <p:spPr>
            <a:xfrm>
              <a:off x="5788021" y="2505582"/>
              <a:ext cx="0" cy="10009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꺾인 연결선 83"/>
            <p:cNvCxnSpPr>
              <a:stCxn id="77" idx="3"/>
              <a:endCxn id="79" idx="2"/>
            </p:cNvCxnSpPr>
            <p:nvPr/>
          </p:nvCxnSpPr>
          <p:spPr>
            <a:xfrm flipV="1">
              <a:off x="3326170" y="3062598"/>
              <a:ext cx="4055523" cy="3189380"/>
            </a:xfrm>
            <a:prstGeom prst="bentConnector2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꺾인 연결선 85"/>
            <p:cNvCxnSpPr>
              <a:stCxn id="80" idx="2"/>
              <a:endCxn id="79" idx="2"/>
            </p:cNvCxnSpPr>
            <p:nvPr/>
          </p:nvCxnSpPr>
          <p:spPr>
            <a:xfrm rot="16200000" flipH="1">
              <a:off x="6537013" y="2217071"/>
              <a:ext cx="96534" cy="1594518"/>
            </a:xfrm>
            <a:prstGeom prst="bentConnector3">
              <a:avLst>
                <a:gd name="adj1" fmla="val 352393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꺾인 연결선 86"/>
            <p:cNvCxnSpPr>
              <a:stCxn id="81" idx="2"/>
              <a:endCxn id="79" idx="2"/>
            </p:cNvCxnSpPr>
            <p:nvPr/>
          </p:nvCxnSpPr>
          <p:spPr>
            <a:xfrm rot="16200000" flipH="1">
              <a:off x="5702462" y="1383366"/>
              <a:ext cx="258873" cy="3099590"/>
            </a:xfrm>
            <a:prstGeom prst="bentConnector3">
              <a:avLst>
                <a:gd name="adj1" fmla="val 477253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79413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620688"/>
            <a:ext cx="915164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150381" y="87015"/>
            <a:ext cx="2340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사용자 흐름도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1908243" y="548680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" name="그룹 2"/>
          <p:cNvGrpSpPr/>
          <p:nvPr/>
        </p:nvGrpSpPr>
        <p:grpSpPr>
          <a:xfrm>
            <a:off x="323528" y="617075"/>
            <a:ext cx="792088" cy="276399"/>
            <a:chOff x="323528" y="617075"/>
            <a:chExt cx="792088" cy="276399"/>
          </a:xfrm>
        </p:grpSpPr>
        <p:sp>
          <p:nvSpPr>
            <p:cNvPr id="34" name="이등변 삼각형 33"/>
            <p:cNvSpPr/>
            <p:nvPr/>
          </p:nvSpPr>
          <p:spPr>
            <a:xfrm rot="10800000">
              <a:off x="323528" y="617075"/>
              <a:ext cx="576064" cy="276399"/>
            </a:xfrm>
            <a:prstGeom prst="triangle">
              <a:avLst/>
            </a:prstGeom>
            <a:solidFill>
              <a:schemeClr val="tx1">
                <a:lumMod val="50000"/>
                <a:lumOff val="50000"/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이등변 삼각형 34"/>
            <p:cNvSpPr/>
            <p:nvPr/>
          </p:nvSpPr>
          <p:spPr>
            <a:xfrm rot="10800000">
              <a:off x="539552" y="617075"/>
              <a:ext cx="576064" cy="276399"/>
            </a:xfrm>
            <a:prstGeom prst="triangle">
              <a:avLst/>
            </a:prstGeom>
            <a:solidFill>
              <a:schemeClr val="tx1">
                <a:lumMod val="50000"/>
                <a:lumOff val="50000"/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3" name="그룹 1"/>
          <p:cNvGrpSpPr>
            <a:grpSpLocks/>
          </p:cNvGrpSpPr>
          <p:nvPr/>
        </p:nvGrpSpPr>
        <p:grpSpPr bwMode="auto">
          <a:xfrm>
            <a:off x="755576" y="965482"/>
            <a:ext cx="7362825" cy="5108575"/>
            <a:chOff x="202360" y="499857"/>
            <a:chExt cx="8784976" cy="6096096"/>
          </a:xfrm>
        </p:grpSpPr>
        <p:sp>
          <p:nvSpPr>
            <p:cNvPr id="37" name="모서리가 둥근 직사각형 36"/>
            <p:cNvSpPr/>
            <p:nvPr/>
          </p:nvSpPr>
          <p:spPr>
            <a:xfrm>
              <a:off x="4305046" y="4165472"/>
              <a:ext cx="719769" cy="359931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r>
                <a:rPr lang="ko-KR" altLang="en-US" sz="900" dirty="0">
                  <a:solidFill>
                    <a:schemeClr val="tx1"/>
                  </a:solidFill>
                </a:rPr>
                <a:t>상품</a:t>
              </a: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5291887" y="4165472"/>
              <a:ext cx="1820260" cy="35993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r>
                <a:rPr lang="ko-KR" altLang="en-US" sz="900" dirty="0">
                  <a:solidFill>
                    <a:schemeClr val="tx1"/>
                  </a:solidFill>
                </a:rPr>
                <a:t>카테고리</a:t>
              </a:r>
              <a:r>
                <a:rPr lang="en-US" altLang="ko-KR" sz="900" dirty="0">
                  <a:solidFill>
                    <a:schemeClr val="tx1"/>
                  </a:solidFill>
                </a:rPr>
                <a:t>A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5291887" y="4586023"/>
              <a:ext cx="1820260" cy="35993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r>
                <a:rPr lang="ko-KR" altLang="en-US" sz="900" dirty="0">
                  <a:solidFill>
                    <a:schemeClr val="tx1"/>
                  </a:solidFill>
                </a:rPr>
                <a:t>카테고리</a:t>
              </a:r>
              <a:r>
                <a:rPr lang="en-US" altLang="ko-KR" sz="900" dirty="0">
                  <a:solidFill>
                    <a:schemeClr val="tx1"/>
                  </a:solidFill>
                </a:rPr>
                <a:t>B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cxnSp>
          <p:nvCxnSpPr>
            <p:cNvPr id="40" name="꺾인 연결선 39"/>
            <p:cNvCxnSpPr>
              <a:endCxn id="39" idx="1"/>
            </p:cNvCxnSpPr>
            <p:nvPr/>
          </p:nvCxnSpPr>
          <p:spPr>
            <a:xfrm>
              <a:off x="5024816" y="4345437"/>
              <a:ext cx="267072" cy="420551"/>
            </a:xfrm>
            <a:prstGeom prst="bentConnector3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40"/>
            <p:cNvCxnSpPr>
              <a:endCxn id="38" idx="1"/>
            </p:cNvCxnSpPr>
            <p:nvPr/>
          </p:nvCxnSpPr>
          <p:spPr>
            <a:xfrm>
              <a:off x="5024816" y="4345437"/>
              <a:ext cx="267072" cy="0"/>
            </a:xfrm>
            <a:prstGeom prst="line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직사각형 41"/>
            <p:cNvSpPr/>
            <p:nvPr/>
          </p:nvSpPr>
          <p:spPr>
            <a:xfrm>
              <a:off x="2558658" y="4165472"/>
              <a:ext cx="1098596" cy="35993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r>
                <a:rPr lang="ko-KR" altLang="en-US" sz="900" dirty="0">
                  <a:solidFill>
                    <a:schemeClr val="tx1"/>
                  </a:solidFill>
                </a:rPr>
                <a:t>이미지</a:t>
              </a:r>
            </a:p>
          </p:txBody>
        </p:sp>
        <p:sp>
          <p:nvSpPr>
            <p:cNvPr id="43" name="직사각형 42"/>
            <p:cNvSpPr/>
            <p:nvPr/>
          </p:nvSpPr>
          <p:spPr>
            <a:xfrm>
              <a:off x="2558658" y="4618226"/>
              <a:ext cx="1098596" cy="35993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r>
                <a:rPr lang="ko-KR" altLang="en-US" sz="900" dirty="0">
                  <a:solidFill>
                    <a:schemeClr val="tx1"/>
                  </a:solidFill>
                </a:rPr>
                <a:t>가격</a:t>
              </a:r>
            </a:p>
          </p:txBody>
        </p:sp>
        <p:sp>
          <p:nvSpPr>
            <p:cNvPr id="44" name="직사각형 43"/>
            <p:cNvSpPr/>
            <p:nvPr/>
          </p:nvSpPr>
          <p:spPr>
            <a:xfrm>
              <a:off x="2558658" y="5080454"/>
              <a:ext cx="1098596" cy="35993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r>
                <a:rPr lang="ko-KR" altLang="en-US" sz="900" dirty="0">
                  <a:solidFill>
                    <a:schemeClr val="tx1"/>
                  </a:solidFill>
                </a:rPr>
                <a:t>상세설명</a:t>
              </a:r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2558658" y="5794633"/>
              <a:ext cx="1098596" cy="35993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r>
                <a:rPr lang="ko-KR" altLang="en-US" sz="900" dirty="0">
                  <a:solidFill>
                    <a:schemeClr val="tx1"/>
                  </a:solidFill>
                </a:rPr>
                <a:t>이용후기</a:t>
              </a:r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2558658" y="6236022"/>
              <a:ext cx="1098596" cy="35993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r>
                <a:rPr lang="ko-KR" altLang="en-US" sz="900" dirty="0">
                  <a:solidFill>
                    <a:schemeClr val="tx1"/>
                  </a:solidFill>
                </a:rPr>
                <a:t>상품문의</a:t>
              </a:r>
            </a:p>
          </p:txBody>
        </p:sp>
        <p:cxnSp>
          <p:nvCxnSpPr>
            <p:cNvPr id="48" name="꺾인 연결선 47"/>
            <p:cNvCxnSpPr>
              <a:endCxn id="44" idx="3"/>
            </p:cNvCxnSpPr>
            <p:nvPr/>
          </p:nvCxnSpPr>
          <p:spPr>
            <a:xfrm rot="10800000" flipV="1">
              <a:off x="3657254" y="4345437"/>
              <a:ext cx="647793" cy="914983"/>
            </a:xfrm>
            <a:prstGeom prst="bentConnector3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꺾인 연결선 48"/>
            <p:cNvCxnSpPr>
              <a:endCxn id="43" idx="3"/>
            </p:cNvCxnSpPr>
            <p:nvPr/>
          </p:nvCxnSpPr>
          <p:spPr>
            <a:xfrm rot="10800000" flipV="1">
              <a:off x="3657254" y="4345437"/>
              <a:ext cx="647793" cy="452756"/>
            </a:xfrm>
            <a:prstGeom prst="bentConnector3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 49"/>
            <p:cNvCxnSpPr>
              <a:endCxn id="42" idx="3"/>
            </p:cNvCxnSpPr>
            <p:nvPr/>
          </p:nvCxnSpPr>
          <p:spPr>
            <a:xfrm flipH="1">
              <a:off x="3657254" y="4345437"/>
              <a:ext cx="647793" cy="0"/>
            </a:xfrm>
            <a:prstGeom prst="line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꺾인 연결선 50"/>
            <p:cNvCxnSpPr>
              <a:endCxn id="46" idx="3"/>
            </p:cNvCxnSpPr>
            <p:nvPr/>
          </p:nvCxnSpPr>
          <p:spPr>
            <a:xfrm rot="5400000">
              <a:off x="3436494" y="4746162"/>
              <a:ext cx="1449196" cy="1007677"/>
            </a:xfrm>
            <a:prstGeom prst="bentConnector2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꺾인 연결선 51"/>
            <p:cNvCxnSpPr>
              <a:endCxn id="47" idx="3"/>
            </p:cNvCxnSpPr>
            <p:nvPr/>
          </p:nvCxnSpPr>
          <p:spPr>
            <a:xfrm rot="5400000">
              <a:off x="3215799" y="4966857"/>
              <a:ext cx="1890585" cy="1007677"/>
            </a:xfrm>
            <a:prstGeom prst="bentConnector2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직사각형 52"/>
            <p:cNvSpPr/>
            <p:nvPr/>
          </p:nvSpPr>
          <p:spPr>
            <a:xfrm>
              <a:off x="1096389" y="4407951"/>
              <a:ext cx="1098596" cy="35993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r>
                <a:rPr lang="ko-KR" altLang="en-US" sz="900" dirty="0">
                  <a:solidFill>
                    <a:schemeClr val="tx1"/>
                  </a:solidFill>
                </a:rPr>
                <a:t>쿠폰</a:t>
              </a:r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4305046" y="499857"/>
              <a:ext cx="719769" cy="35993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r>
                <a:rPr lang="ko-KR" altLang="en-US" sz="900" dirty="0">
                  <a:solidFill>
                    <a:schemeClr val="tx1"/>
                  </a:solidFill>
                </a:rPr>
                <a:t>주문</a:t>
              </a:r>
            </a:p>
          </p:txBody>
        </p:sp>
        <p:cxnSp>
          <p:nvCxnSpPr>
            <p:cNvPr id="55" name="직선 화살표 연결선 54"/>
            <p:cNvCxnSpPr>
              <a:endCxn id="54" idx="2"/>
            </p:cNvCxnSpPr>
            <p:nvPr/>
          </p:nvCxnSpPr>
          <p:spPr>
            <a:xfrm flipV="1">
              <a:off x="4664931" y="859788"/>
              <a:ext cx="0" cy="3305683"/>
            </a:xfrm>
            <a:prstGeom prst="straightConnector1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직사각형 55"/>
            <p:cNvSpPr/>
            <p:nvPr/>
          </p:nvSpPr>
          <p:spPr>
            <a:xfrm>
              <a:off x="2052925" y="499857"/>
              <a:ext cx="1678199" cy="35993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r>
                <a:rPr lang="ko-KR" altLang="en-US" sz="900">
                  <a:solidFill>
                    <a:schemeClr val="tx1"/>
                  </a:solidFill>
                </a:rPr>
                <a:t>주문자 정보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cxnSp>
          <p:nvCxnSpPr>
            <p:cNvPr id="57" name="직선 연결선 56"/>
            <p:cNvCxnSpPr>
              <a:stCxn id="54" idx="1"/>
              <a:endCxn id="56" idx="3"/>
            </p:cNvCxnSpPr>
            <p:nvPr/>
          </p:nvCxnSpPr>
          <p:spPr>
            <a:xfrm flipH="1">
              <a:off x="3731124" y="679823"/>
              <a:ext cx="573922" cy="0"/>
            </a:xfrm>
            <a:prstGeom prst="line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직사각형 57"/>
            <p:cNvSpPr/>
            <p:nvPr/>
          </p:nvSpPr>
          <p:spPr>
            <a:xfrm>
              <a:off x="2052925" y="962084"/>
              <a:ext cx="1678199" cy="35993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r>
                <a:rPr lang="ko-KR" altLang="en-US" sz="900" dirty="0">
                  <a:solidFill>
                    <a:schemeClr val="tx1"/>
                  </a:solidFill>
                </a:rPr>
                <a:t>결제 정보</a:t>
              </a:r>
            </a:p>
          </p:txBody>
        </p:sp>
        <p:cxnSp>
          <p:nvCxnSpPr>
            <p:cNvPr id="59" name="꺾인 연결선 58"/>
            <p:cNvCxnSpPr>
              <a:stCxn id="54" idx="1"/>
              <a:endCxn id="58" idx="3"/>
            </p:cNvCxnSpPr>
            <p:nvPr/>
          </p:nvCxnSpPr>
          <p:spPr>
            <a:xfrm rot="10800000" flipV="1">
              <a:off x="3731124" y="679823"/>
              <a:ext cx="573922" cy="462227"/>
            </a:xfrm>
            <a:prstGeom prst="bentConnector3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직사각형 59"/>
            <p:cNvSpPr/>
            <p:nvPr/>
          </p:nvSpPr>
          <p:spPr>
            <a:xfrm>
              <a:off x="202360" y="499857"/>
              <a:ext cx="1680093" cy="82215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r>
                <a:rPr lang="en-US" altLang="ko-KR" sz="900" dirty="0">
                  <a:solidFill>
                    <a:schemeClr val="tx1"/>
                  </a:solidFill>
                </a:rPr>
                <a:t>2</a:t>
              </a:r>
              <a:r>
                <a:rPr lang="ko-KR" altLang="en-US" sz="900" dirty="0">
                  <a:solidFill>
                    <a:schemeClr val="tx1"/>
                  </a:solidFill>
                </a:rPr>
                <a:t>년간 법적</a:t>
              </a:r>
              <a:endParaRPr lang="en-US" altLang="ko-KR" sz="900" dirty="0">
                <a:solidFill>
                  <a:schemeClr val="tx1"/>
                </a:solidFill>
              </a:endParaRPr>
            </a:p>
            <a:p>
              <a:pPr algn="ctr" eaLnBrk="1" latinLnBrk="1" hangingPunct="1">
                <a:defRPr/>
              </a:pPr>
              <a:r>
                <a:rPr lang="ko-KR" altLang="en-US" sz="900" dirty="0">
                  <a:solidFill>
                    <a:schemeClr val="tx1"/>
                  </a:solidFill>
                </a:rPr>
                <a:t>의무 보유</a:t>
              </a:r>
            </a:p>
          </p:txBody>
        </p:sp>
        <p:cxnSp>
          <p:nvCxnSpPr>
            <p:cNvPr id="61" name="꺾인 연결선 60"/>
            <p:cNvCxnSpPr>
              <a:stCxn id="56" idx="1"/>
              <a:endCxn id="60" idx="3"/>
            </p:cNvCxnSpPr>
            <p:nvPr/>
          </p:nvCxnSpPr>
          <p:spPr>
            <a:xfrm rot="10800000" flipV="1">
              <a:off x="1882453" y="679823"/>
              <a:ext cx="170472" cy="231114"/>
            </a:xfrm>
            <a:prstGeom prst="bentConnector3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꺾인 연결선 61"/>
            <p:cNvCxnSpPr>
              <a:stCxn id="58" idx="1"/>
              <a:endCxn id="60" idx="3"/>
            </p:cNvCxnSpPr>
            <p:nvPr/>
          </p:nvCxnSpPr>
          <p:spPr>
            <a:xfrm rot="10800000">
              <a:off x="1882453" y="910937"/>
              <a:ext cx="170472" cy="231114"/>
            </a:xfrm>
            <a:prstGeom prst="bentConnector3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직사각형 62"/>
            <p:cNvSpPr/>
            <p:nvPr/>
          </p:nvSpPr>
          <p:spPr>
            <a:xfrm>
              <a:off x="5261581" y="499857"/>
              <a:ext cx="1373245" cy="35993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r>
                <a:rPr lang="ko-KR" altLang="en-US" sz="900">
                  <a:solidFill>
                    <a:schemeClr val="tx1"/>
                  </a:solidFill>
                </a:rPr>
                <a:t>주문상태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cxnSp>
          <p:nvCxnSpPr>
            <p:cNvPr id="64" name="직선 연결선 63"/>
            <p:cNvCxnSpPr>
              <a:stCxn id="54" idx="3"/>
              <a:endCxn id="63" idx="1"/>
            </p:cNvCxnSpPr>
            <p:nvPr/>
          </p:nvCxnSpPr>
          <p:spPr>
            <a:xfrm>
              <a:off x="5024816" y="679823"/>
              <a:ext cx="236766" cy="0"/>
            </a:xfrm>
            <a:prstGeom prst="line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직사각형 64"/>
            <p:cNvSpPr/>
            <p:nvPr/>
          </p:nvSpPr>
          <p:spPr>
            <a:xfrm>
              <a:off x="2558658" y="3511912"/>
              <a:ext cx="1098596" cy="35993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r>
                <a:rPr lang="ko-KR" altLang="en-US" sz="900">
                  <a:solidFill>
                    <a:schemeClr val="tx1"/>
                  </a:solidFill>
                </a:rPr>
                <a:t>재고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cxnSp>
          <p:nvCxnSpPr>
            <p:cNvPr id="66" name="꺾인 연결선 65"/>
            <p:cNvCxnSpPr>
              <a:endCxn id="65" idx="3"/>
            </p:cNvCxnSpPr>
            <p:nvPr/>
          </p:nvCxnSpPr>
          <p:spPr>
            <a:xfrm rot="16200000" flipV="1">
              <a:off x="3924295" y="3424837"/>
              <a:ext cx="473594" cy="1007677"/>
            </a:xfrm>
            <a:prstGeom prst="bentConnector2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직사각형 66"/>
            <p:cNvSpPr/>
            <p:nvPr/>
          </p:nvSpPr>
          <p:spPr>
            <a:xfrm>
              <a:off x="5261581" y="1043543"/>
              <a:ext cx="1373245" cy="35993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r>
                <a:rPr lang="ko-KR" altLang="en-US" sz="900" dirty="0">
                  <a:solidFill>
                    <a:schemeClr val="tx1"/>
                  </a:solidFill>
                </a:rPr>
                <a:t>주문완료</a:t>
              </a:r>
            </a:p>
          </p:txBody>
        </p:sp>
        <p:sp>
          <p:nvSpPr>
            <p:cNvPr id="68" name="직사각형 67"/>
            <p:cNvSpPr/>
            <p:nvPr/>
          </p:nvSpPr>
          <p:spPr>
            <a:xfrm>
              <a:off x="5261581" y="1570179"/>
              <a:ext cx="1373245" cy="35993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r>
                <a:rPr lang="ko-KR" altLang="en-US" sz="900" dirty="0">
                  <a:solidFill>
                    <a:schemeClr val="tx1"/>
                  </a:solidFill>
                </a:rPr>
                <a:t>결제상태</a:t>
              </a:r>
            </a:p>
          </p:txBody>
        </p:sp>
        <p:sp>
          <p:nvSpPr>
            <p:cNvPr id="69" name="직사각형 68"/>
            <p:cNvSpPr/>
            <p:nvPr/>
          </p:nvSpPr>
          <p:spPr>
            <a:xfrm>
              <a:off x="6850757" y="1570179"/>
              <a:ext cx="1187619" cy="35993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r>
                <a:rPr lang="ko-KR" altLang="en-US" sz="900" dirty="0" err="1">
                  <a:solidFill>
                    <a:schemeClr val="tx1"/>
                  </a:solidFill>
                </a:rPr>
                <a:t>결제전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70" name="직사각형 69"/>
            <p:cNvSpPr/>
            <p:nvPr/>
          </p:nvSpPr>
          <p:spPr>
            <a:xfrm>
              <a:off x="6850757" y="2051350"/>
              <a:ext cx="1187619" cy="35993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r>
                <a:rPr lang="ko-KR" altLang="en-US" sz="900" dirty="0">
                  <a:solidFill>
                    <a:schemeClr val="tx1"/>
                  </a:solidFill>
                </a:rPr>
                <a:t>결제완료</a:t>
              </a:r>
            </a:p>
          </p:txBody>
        </p:sp>
        <p:cxnSp>
          <p:nvCxnSpPr>
            <p:cNvPr id="71" name="직선 화살표 연결선 70"/>
            <p:cNvCxnSpPr>
              <a:stCxn id="63" idx="2"/>
              <a:endCxn id="67" idx="0"/>
            </p:cNvCxnSpPr>
            <p:nvPr/>
          </p:nvCxnSpPr>
          <p:spPr>
            <a:xfrm>
              <a:off x="5947256" y="859788"/>
              <a:ext cx="0" cy="183755"/>
            </a:xfrm>
            <a:prstGeom prst="straightConnector1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화살표 연결선 73"/>
            <p:cNvCxnSpPr>
              <a:stCxn id="67" idx="2"/>
              <a:endCxn id="68" idx="0"/>
            </p:cNvCxnSpPr>
            <p:nvPr/>
          </p:nvCxnSpPr>
          <p:spPr>
            <a:xfrm>
              <a:off x="5947256" y="1403474"/>
              <a:ext cx="0" cy="166705"/>
            </a:xfrm>
            <a:prstGeom prst="straightConnector1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연결선 74"/>
            <p:cNvCxnSpPr>
              <a:stCxn id="68" idx="3"/>
              <a:endCxn id="69" idx="1"/>
            </p:cNvCxnSpPr>
            <p:nvPr/>
          </p:nvCxnSpPr>
          <p:spPr>
            <a:xfrm>
              <a:off x="6634826" y="1750144"/>
              <a:ext cx="215931" cy="0"/>
            </a:xfrm>
            <a:prstGeom prst="line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화살표 연결선 75"/>
            <p:cNvCxnSpPr>
              <a:stCxn id="69" idx="2"/>
              <a:endCxn id="70" idx="0"/>
            </p:cNvCxnSpPr>
            <p:nvPr/>
          </p:nvCxnSpPr>
          <p:spPr>
            <a:xfrm>
              <a:off x="7445514" y="1930110"/>
              <a:ext cx="0" cy="121240"/>
            </a:xfrm>
            <a:prstGeom prst="straightConnector1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직사각형 76"/>
            <p:cNvSpPr/>
            <p:nvPr/>
          </p:nvSpPr>
          <p:spPr>
            <a:xfrm>
              <a:off x="5261581" y="2627240"/>
              <a:ext cx="1373245" cy="35993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r>
                <a:rPr lang="ko-KR" altLang="en-US" sz="900" dirty="0">
                  <a:solidFill>
                    <a:schemeClr val="tx1"/>
                  </a:solidFill>
                </a:rPr>
                <a:t>배송상태</a:t>
              </a:r>
            </a:p>
          </p:txBody>
        </p:sp>
        <p:cxnSp>
          <p:nvCxnSpPr>
            <p:cNvPr id="78" name="꺾인 연결선 77"/>
            <p:cNvCxnSpPr>
              <a:stCxn id="70" idx="1"/>
              <a:endCxn id="77" idx="0"/>
            </p:cNvCxnSpPr>
            <p:nvPr/>
          </p:nvCxnSpPr>
          <p:spPr>
            <a:xfrm rot="10800000" flipV="1">
              <a:off x="5947256" y="2231315"/>
              <a:ext cx="903501" cy="395925"/>
            </a:xfrm>
            <a:prstGeom prst="bentConnector2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직사각형 78"/>
            <p:cNvSpPr/>
            <p:nvPr/>
          </p:nvSpPr>
          <p:spPr>
            <a:xfrm>
              <a:off x="6846969" y="2627240"/>
              <a:ext cx="1187619" cy="35993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r>
                <a:rPr lang="ko-KR" altLang="en-US" sz="900" dirty="0">
                  <a:solidFill>
                    <a:schemeClr val="tx1"/>
                  </a:solidFill>
                </a:rPr>
                <a:t>상품준비</a:t>
              </a:r>
            </a:p>
          </p:txBody>
        </p:sp>
        <p:sp>
          <p:nvSpPr>
            <p:cNvPr id="80" name="직사각형 79"/>
            <p:cNvSpPr/>
            <p:nvPr/>
          </p:nvSpPr>
          <p:spPr>
            <a:xfrm>
              <a:off x="6846969" y="3129248"/>
              <a:ext cx="1187619" cy="35993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r>
                <a:rPr lang="ko-KR" altLang="en-US" sz="900" dirty="0" err="1">
                  <a:solidFill>
                    <a:schemeClr val="tx1"/>
                  </a:solidFill>
                </a:rPr>
                <a:t>배송증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81" name="직사각형 80"/>
            <p:cNvSpPr/>
            <p:nvPr/>
          </p:nvSpPr>
          <p:spPr>
            <a:xfrm>
              <a:off x="6846969" y="3650202"/>
              <a:ext cx="1187619" cy="35993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r>
                <a:rPr lang="ko-KR" altLang="en-US" sz="900" dirty="0">
                  <a:solidFill>
                    <a:schemeClr val="tx1"/>
                  </a:solidFill>
                </a:rPr>
                <a:t>배송완료</a:t>
              </a:r>
            </a:p>
          </p:txBody>
        </p:sp>
        <p:cxnSp>
          <p:nvCxnSpPr>
            <p:cNvPr id="82" name="직선 화살표 연결선 81"/>
            <p:cNvCxnSpPr>
              <a:stCxn id="77" idx="3"/>
              <a:endCxn id="79" idx="1"/>
            </p:cNvCxnSpPr>
            <p:nvPr/>
          </p:nvCxnSpPr>
          <p:spPr>
            <a:xfrm>
              <a:off x="6634826" y="2807205"/>
              <a:ext cx="212143" cy="0"/>
            </a:xfrm>
            <a:prstGeom prst="straightConnector1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화살표 연결선 82"/>
            <p:cNvCxnSpPr>
              <a:stCxn id="79" idx="2"/>
              <a:endCxn id="80" idx="0"/>
            </p:cNvCxnSpPr>
            <p:nvPr/>
          </p:nvCxnSpPr>
          <p:spPr>
            <a:xfrm>
              <a:off x="7439831" y="2987171"/>
              <a:ext cx="0" cy="142077"/>
            </a:xfrm>
            <a:prstGeom prst="straightConnector1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직선 화살표 연결선 83"/>
            <p:cNvCxnSpPr>
              <a:stCxn id="80" idx="2"/>
              <a:endCxn id="81" idx="0"/>
            </p:cNvCxnSpPr>
            <p:nvPr/>
          </p:nvCxnSpPr>
          <p:spPr>
            <a:xfrm>
              <a:off x="7439831" y="3489179"/>
              <a:ext cx="0" cy="161022"/>
            </a:xfrm>
            <a:prstGeom prst="straightConnector1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직사각형 85"/>
            <p:cNvSpPr/>
            <p:nvPr/>
          </p:nvSpPr>
          <p:spPr>
            <a:xfrm>
              <a:off x="8267567" y="2051350"/>
              <a:ext cx="719769" cy="35993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r>
                <a:rPr lang="ko-KR" altLang="en-US" sz="900" dirty="0">
                  <a:solidFill>
                    <a:schemeClr val="tx1"/>
                  </a:solidFill>
                </a:rPr>
                <a:t>환불</a:t>
              </a:r>
            </a:p>
          </p:txBody>
        </p:sp>
        <p:cxnSp>
          <p:nvCxnSpPr>
            <p:cNvPr id="87" name="직선 화살표 연결선 86"/>
            <p:cNvCxnSpPr>
              <a:stCxn id="70" idx="3"/>
              <a:endCxn id="86" idx="1"/>
            </p:cNvCxnSpPr>
            <p:nvPr/>
          </p:nvCxnSpPr>
          <p:spPr>
            <a:xfrm>
              <a:off x="8038376" y="2231315"/>
              <a:ext cx="229190" cy="0"/>
            </a:xfrm>
            <a:prstGeom prst="straightConnector1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직사각형 87"/>
            <p:cNvSpPr/>
            <p:nvPr/>
          </p:nvSpPr>
          <p:spPr>
            <a:xfrm>
              <a:off x="1096389" y="4889122"/>
              <a:ext cx="1098596" cy="35993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r>
                <a:rPr lang="ko-KR" altLang="en-US" sz="900" dirty="0">
                  <a:solidFill>
                    <a:schemeClr val="tx1"/>
                  </a:solidFill>
                </a:rPr>
                <a:t>적립금</a:t>
              </a:r>
            </a:p>
          </p:txBody>
        </p:sp>
        <p:cxnSp>
          <p:nvCxnSpPr>
            <p:cNvPr id="89" name="꺾인 연결선 88"/>
            <p:cNvCxnSpPr>
              <a:stCxn id="43" idx="1"/>
              <a:endCxn id="88" idx="3"/>
            </p:cNvCxnSpPr>
            <p:nvPr/>
          </p:nvCxnSpPr>
          <p:spPr>
            <a:xfrm rot="10800000" flipV="1">
              <a:off x="2194985" y="4798193"/>
              <a:ext cx="363673" cy="270895"/>
            </a:xfrm>
            <a:prstGeom prst="bentConnector3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꺾인 연결선 89"/>
            <p:cNvCxnSpPr>
              <a:stCxn id="43" idx="1"/>
              <a:endCxn id="53" idx="3"/>
            </p:cNvCxnSpPr>
            <p:nvPr/>
          </p:nvCxnSpPr>
          <p:spPr>
            <a:xfrm rot="10800000">
              <a:off x="2194985" y="4587916"/>
              <a:ext cx="363673" cy="210276"/>
            </a:xfrm>
            <a:prstGeom prst="bentConnector3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80907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555" y="617075"/>
            <a:ext cx="914400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150380" y="87015"/>
            <a:ext cx="30057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클래스 다이어그램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1908243" y="548680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707904" y="5013176"/>
            <a:ext cx="18722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 smtClean="0">
                <a:solidFill>
                  <a:prstClr val="white"/>
                </a:solidFill>
              </a:rPr>
              <a:t>클릭</a:t>
            </a:r>
            <a:endParaRPr lang="ko-KR" altLang="en-US" sz="1100" dirty="0">
              <a:solidFill>
                <a:prstClr val="white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915816" y="858956"/>
            <a:ext cx="2160240" cy="26940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controller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323528" y="617075"/>
            <a:ext cx="792088" cy="276399"/>
            <a:chOff x="323528" y="617075"/>
            <a:chExt cx="792088" cy="276399"/>
          </a:xfrm>
        </p:grpSpPr>
        <p:sp>
          <p:nvSpPr>
            <p:cNvPr id="15" name="이등변 삼각형 14"/>
            <p:cNvSpPr/>
            <p:nvPr/>
          </p:nvSpPr>
          <p:spPr>
            <a:xfrm rot="10800000">
              <a:off x="323528" y="617075"/>
              <a:ext cx="576064" cy="276399"/>
            </a:xfrm>
            <a:prstGeom prst="triangle">
              <a:avLst/>
            </a:prstGeom>
            <a:solidFill>
              <a:schemeClr val="tx1">
                <a:lumMod val="50000"/>
                <a:lumOff val="50000"/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이등변 삼각형 15"/>
            <p:cNvSpPr/>
            <p:nvPr/>
          </p:nvSpPr>
          <p:spPr>
            <a:xfrm rot="10800000">
              <a:off x="539552" y="617075"/>
              <a:ext cx="576064" cy="276399"/>
            </a:xfrm>
            <a:prstGeom prst="triangle">
              <a:avLst/>
            </a:prstGeom>
            <a:solidFill>
              <a:schemeClr val="tx1">
                <a:lumMod val="50000"/>
                <a:lumOff val="50000"/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직사각형 16"/>
          <p:cNvSpPr/>
          <p:nvPr/>
        </p:nvSpPr>
        <p:spPr>
          <a:xfrm>
            <a:off x="2197291" y="1772816"/>
            <a:ext cx="4752528" cy="50101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rgbClr val="FF0000"/>
                </a:solidFill>
              </a:rPr>
              <a:t>클래스다이어그램 넣기</a:t>
            </a:r>
            <a:r>
              <a:rPr lang="en-US" altLang="ko-KR" dirty="0" smtClean="0">
                <a:solidFill>
                  <a:srgbClr val="FF0000"/>
                </a:solidFill>
              </a:rPr>
              <a:t>!!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764704"/>
            <a:ext cx="7488832" cy="576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466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2060848"/>
            <a:ext cx="9144000" cy="2808312"/>
          </a:xfrm>
          <a:prstGeom prst="rect">
            <a:avLst/>
          </a:prstGeom>
          <a:solidFill>
            <a:schemeClr val="tx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0" y="2587841"/>
            <a:ext cx="9144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b="1" dirty="0" smtClean="0">
                <a:solidFill>
                  <a:schemeClr val="bg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주요기능</a:t>
            </a:r>
            <a:endParaRPr lang="en-US" altLang="ko-KR" sz="5400" b="1" dirty="0" smtClean="0">
              <a:solidFill>
                <a:schemeClr val="bg1"/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  <a:p>
            <a:pPr algn="ctr"/>
            <a:r>
              <a:rPr lang="en-US" altLang="ko-KR" sz="5400" b="1" dirty="0" smtClean="0">
                <a:solidFill>
                  <a:schemeClr val="bg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- </a:t>
            </a:r>
            <a:r>
              <a:rPr lang="ko-KR" altLang="en-US" sz="5400" b="1" dirty="0" smtClean="0">
                <a:solidFill>
                  <a:schemeClr val="bg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회원 </a:t>
            </a:r>
            <a:r>
              <a:rPr lang="en-US" altLang="ko-KR" sz="5400" b="1" dirty="0" smtClean="0">
                <a:solidFill>
                  <a:schemeClr val="bg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-</a:t>
            </a:r>
            <a:endParaRPr lang="ko-KR" altLang="en-US" sz="2400" b="1" dirty="0">
              <a:solidFill>
                <a:schemeClr val="bg1"/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2508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620688"/>
            <a:ext cx="914400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971600" y="2555612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>
                <a:solidFill>
                  <a:prstClr val="white"/>
                </a:solidFill>
              </a:rPr>
              <a:t>소제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71600" y="3131676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prstClr val="white"/>
                </a:solidFill>
              </a:rPr>
              <a:t>소제목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07504" y="133181"/>
            <a:ext cx="1152128" cy="369332"/>
          </a:xfrm>
          <a:prstGeom prst="rect">
            <a:avLst/>
          </a:prstGeom>
          <a:solidFill>
            <a:schemeClr val="bg2">
              <a:alpha val="97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b="1" spc="-150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메인화면</a:t>
            </a:r>
            <a:endParaRPr lang="ko-KR" altLang="en-US" b="1" spc="-15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150381" y="87015"/>
            <a:ext cx="2340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주요기능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70" name="직선 연결선 69"/>
          <p:cNvCxnSpPr/>
          <p:nvPr/>
        </p:nvCxnSpPr>
        <p:spPr>
          <a:xfrm>
            <a:off x="1908243" y="548680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이등변 삼각형 70"/>
          <p:cNvSpPr/>
          <p:nvPr/>
        </p:nvSpPr>
        <p:spPr>
          <a:xfrm rot="10800000">
            <a:off x="8244408" y="617193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2" name="이등변 삼각형 71"/>
          <p:cNvSpPr/>
          <p:nvPr/>
        </p:nvSpPr>
        <p:spPr>
          <a:xfrm rot="10800000">
            <a:off x="8388424" y="617193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884"/>
          <a:stretch/>
        </p:blipFill>
        <p:spPr bwMode="auto">
          <a:xfrm>
            <a:off x="-3158" y="3116079"/>
            <a:ext cx="9144000" cy="34812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28352"/>
          <a:stretch/>
        </p:blipFill>
        <p:spPr bwMode="auto">
          <a:xfrm>
            <a:off x="0" y="594768"/>
            <a:ext cx="9144000" cy="3122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직사각형 13"/>
          <p:cNvSpPr/>
          <p:nvPr/>
        </p:nvSpPr>
        <p:spPr>
          <a:xfrm>
            <a:off x="7359548" y="502513"/>
            <a:ext cx="1601639" cy="39108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5292080" y="5157191"/>
            <a:ext cx="1611052" cy="64633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베스트 및 신상품 </a:t>
            </a:r>
            <a:endParaRPr lang="en-US" altLang="ko-KR" sz="1200" dirty="0" smtClean="0"/>
          </a:p>
          <a:p>
            <a:r>
              <a:rPr lang="ko-KR" altLang="en-US" sz="1200" dirty="0" smtClean="0"/>
              <a:t>구매횟수 상위 </a:t>
            </a:r>
            <a:r>
              <a:rPr lang="en-US" altLang="ko-KR" sz="1200" dirty="0" smtClean="0"/>
              <a:t>4</a:t>
            </a:r>
            <a:r>
              <a:rPr lang="ko-KR" altLang="en-US" sz="1200" dirty="0" smtClean="0"/>
              <a:t>품목 </a:t>
            </a:r>
            <a:endParaRPr lang="en-US" altLang="ko-KR" sz="1200" dirty="0" smtClean="0"/>
          </a:p>
          <a:p>
            <a:r>
              <a:rPr lang="ko-KR" altLang="en-US" sz="1200" dirty="0" smtClean="0"/>
              <a:t>등록시간 상위 </a:t>
            </a:r>
            <a:r>
              <a:rPr lang="en-US" altLang="ko-KR" sz="1200" dirty="0" smtClean="0"/>
              <a:t>4</a:t>
            </a:r>
            <a:r>
              <a:rPr lang="ko-KR" altLang="en-US" sz="1200" dirty="0" smtClean="0"/>
              <a:t>품목</a:t>
            </a:r>
            <a:endParaRPr lang="ko-KR" altLang="en-US" sz="1200" dirty="0"/>
          </a:p>
        </p:txBody>
      </p:sp>
      <p:sp>
        <p:nvSpPr>
          <p:cNvPr id="16" name="직사각형 15"/>
          <p:cNvSpPr/>
          <p:nvPr/>
        </p:nvSpPr>
        <p:spPr>
          <a:xfrm>
            <a:off x="3563888" y="893592"/>
            <a:ext cx="2232248" cy="26255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1115616" y="3452384"/>
            <a:ext cx="6984776" cy="314496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3563888" y="620688"/>
            <a:ext cx="2062924" cy="276999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smtClean="0"/>
              <a:t>상품리스트 및 브랜드 메뉴</a:t>
            </a:r>
            <a:endParaRPr lang="ko-KR" altLang="en-US" sz="1200" dirty="0"/>
          </a:p>
        </p:txBody>
      </p:sp>
      <p:sp>
        <p:nvSpPr>
          <p:cNvPr id="19" name="TextBox 18"/>
          <p:cNvSpPr txBox="1"/>
          <p:nvPr/>
        </p:nvSpPr>
        <p:spPr>
          <a:xfrm>
            <a:off x="7359547" y="901155"/>
            <a:ext cx="1604941" cy="461665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사용자 기능 및 </a:t>
            </a:r>
            <a:endParaRPr lang="en-US" altLang="ko-KR" sz="1200" dirty="0" smtClean="0"/>
          </a:p>
          <a:p>
            <a:r>
              <a:rPr lang="ko-KR" altLang="en-US" sz="1200" dirty="0" smtClean="0"/>
              <a:t>관리자 기능 </a:t>
            </a:r>
            <a:r>
              <a:rPr lang="ko-KR" altLang="en-US" sz="1200" dirty="0"/>
              <a:t>메</a:t>
            </a:r>
            <a:r>
              <a:rPr lang="ko-KR" altLang="en-US" sz="1200" dirty="0" smtClean="0"/>
              <a:t>뉴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140222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620688"/>
            <a:ext cx="914400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971600" y="2555612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>
                <a:solidFill>
                  <a:prstClr val="white"/>
                </a:solidFill>
              </a:rPr>
              <a:t>소제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71600" y="3131676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prstClr val="white"/>
                </a:solidFill>
              </a:rPr>
              <a:t>소제목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150381" y="87015"/>
            <a:ext cx="2340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주요기능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70" name="직선 연결선 69"/>
          <p:cNvCxnSpPr/>
          <p:nvPr/>
        </p:nvCxnSpPr>
        <p:spPr>
          <a:xfrm>
            <a:off x="1908243" y="548680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54" y="965600"/>
            <a:ext cx="9001050" cy="5109753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2483768" y="4581128"/>
            <a:ext cx="1224136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4716016" y="4797152"/>
            <a:ext cx="2376264" cy="4320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이등변 삼각형 70"/>
          <p:cNvSpPr/>
          <p:nvPr/>
        </p:nvSpPr>
        <p:spPr>
          <a:xfrm rot="10800000">
            <a:off x="8244408" y="617193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2" name="이등변 삼각형 71"/>
          <p:cNvSpPr/>
          <p:nvPr/>
        </p:nvSpPr>
        <p:spPr>
          <a:xfrm rot="10800000">
            <a:off x="8388424" y="617193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5496" y="683404"/>
            <a:ext cx="2232248" cy="369332"/>
          </a:xfrm>
          <a:prstGeom prst="rect">
            <a:avLst/>
          </a:prstGeom>
          <a:solidFill>
            <a:schemeClr val="bg2">
              <a:alpha val="97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-15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ko-KR" altLang="en-US" b="1" spc="-15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회원가입 </a:t>
            </a:r>
            <a:r>
              <a:rPr lang="en-US" altLang="ko-KR" b="1" spc="-15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- </a:t>
            </a:r>
            <a:r>
              <a:rPr lang="ko-KR" altLang="en-US" b="1" spc="-15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약관동의</a:t>
            </a:r>
            <a:endParaRPr lang="ko-KR" altLang="en-US" b="1" spc="-15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7884368" y="1052736"/>
            <a:ext cx="432048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2128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620688"/>
            <a:ext cx="914400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971600" y="2555612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>
                <a:solidFill>
                  <a:prstClr val="white"/>
                </a:solidFill>
              </a:rPr>
              <a:t>소제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71600" y="3131676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prstClr val="white"/>
                </a:solidFill>
              </a:rPr>
              <a:t>소제목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150381" y="87015"/>
            <a:ext cx="2340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주요기능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70" name="직선 연결선 69"/>
          <p:cNvCxnSpPr/>
          <p:nvPr/>
        </p:nvCxnSpPr>
        <p:spPr>
          <a:xfrm>
            <a:off x="1908243" y="548680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직사각형 19"/>
          <p:cNvSpPr/>
          <p:nvPr/>
        </p:nvSpPr>
        <p:spPr>
          <a:xfrm>
            <a:off x="3632679" y="826535"/>
            <a:ext cx="5453828" cy="50101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rgbClr val="FF0000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92696"/>
            <a:ext cx="9144000" cy="5638844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3635896" y="1052736"/>
            <a:ext cx="3528392" cy="4608512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4499992" y="5805264"/>
            <a:ext cx="3528392" cy="58810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이등변 삼각형 70"/>
          <p:cNvSpPr/>
          <p:nvPr/>
        </p:nvSpPr>
        <p:spPr>
          <a:xfrm rot="10800000">
            <a:off x="8244408" y="617193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2" name="이등변 삼각형 71"/>
          <p:cNvSpPr/>
          <p:nvPr/>
        </p:nvSpPr>
        <p:spPr>
          <a:xfrm rot="10800000">
            <a:off x="8388424" y="617193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5496" y="692696"/>
            <a:ext cx="2160240" cy="369332"/>
          </a:xfrm>
          <a:prstGeom prst="rect">
            <a:avLst/>
          </a:prstGeom>
          <a:solidFill>
            <a:schemeClr val="bg2">
              <a:alpha val="97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-15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ko-KR" altLang="en-US" b="1" spc="-15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회원가입 </a:t>
            </a:r>
            <a:r>
              <a:rPr lang="en-US" altLang="ko-KR" b="1" spc="-15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- </a:t>
            </a:r>
            <a:r>
              <a:rPr lang="ko-KR" altLang="en-US" b="1" spc="-15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정보입력</a:t>
            </a:r>
            <a:endParaRPr lang="ko-KR" altLang="en-US" b="1" spc="-15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5857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620688"/>
            <a:ext cx="914400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971600" y="2555612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>
                <a:solidFill>
                  <a:prstClr val="white"/>
                </a:solidFill>
              </a:rPr>
              <a:t>소제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71600" y="3131676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prstClr val="white"/>
                </a:solidFill>
              </a:rPr>
              <a:t>소제목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150381" y="87015"/>
            <a:ext cx="2340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주요기능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70" name="직선 연결선 69"/>
          <p:cNvCxnSpPr/>
          <p:nvPr/>
        </p:nvCxnSpPr>
        <p:spPr>
          <a:xfrm>
            <a:off x="1908243" y="548680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이등변 삼각형 70"/>
          <p:cNvSpPr/>
          <p:nvPr/>
        </p:nvSpPr>
        <p:spPr>
          <a:xfrm rot="10800000">
            <a:off x="8244408" y="617193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2" name="이등변 삼각형 71"/>
          <p:cNvSpPr/>
          <p:nvPr/>
        </p:nvSpPr>
        <p:spPr>
          <a:xfrm rot="10800000">
            <a:off x="8388424" y="617193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19599"/>
            <a:ext cx="9144000" cy="441880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5496" y="683404"/>
            <a:ext cx="1440160" cy="369332"/>
          </a:xfrm>
          <a:prstGeom prst="rect">
            <a:avLst/>
          </a:prstGeom>
          <a:solidFill>
            <a:schemeClr val="bg2">
              <a:alpha val="97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-15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ko-KR" altLang="en-US" b="1" spc="-150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마이페이지</a:t>
            </a:r>
            <a:r>
              <a:rPr lang="ko-KR" altLang="en-US" b="1" spc="-15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endParaRPr lang="ko-KR" altLang="en-US" b="1" spc="-15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1714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971600" y="2555612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>
                <a:solidFill>
                  <a:prstClr val="white"/>
                </a:solidFill>
              </a:rPr>
              <a:t>소제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71600" y="3131676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prstClr val="white"/>
                </a:solidFill>
              </a:rPr>
              <a:t>소제목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150381" y="87015"/>
            <a:ext cx="2340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주요기능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70" name="직선 연결선 69"/>
          <p:cNvCxnSpPr/>
          <p:nvPr/>
        </p:nvCxnSpPr>
        <p:spPr>
          <a:xfrm>
            <a:off x="1908243" y="548680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29980"/>
            <a:ext cx="9144000" cy="5967372"/>
          </a:xfrm>
          <a:prstGeom prst="rect">
            <a:avLst/>
          </a:prstGeom>
        </p:spPr>
      </p:pic>
      <p:grpSp>
        <p:nvGrpSpPr>
          <p:cNvPr id="15" name="그룹 14"/>
          <p:cNvGrpSpPr/>
          <p:nvPr/>
        </p:nvGrpSpPr>
        <p:grpSpPr>
          <a:xfrm>
            <a:off x="7994804" y="-2537"/>
            <a:ext cx="720080" cy="276399"/>
            <a:chOff x="8244408" y="617193"/>
            <a:chExt cx="720080" cy="276399"/>
          </a:xfrm>
        </p:grpSpPr>
        <p:sp>
          <p:nvSpPr>
            <p:cNvPr id="17" name="이등변 삼각형 16"/>
            <p:cNvSpPr/>
            <p:nvPr/>
          </p:nvSpPr>
          <p:spPr>
            <a:xfrm rot="10800000">
              <a:off x="8244408" y="617193"/>
              <a:ext cx="576064" cy="276399"/>
            </a:xfrm>
            <a:prstGeom prst="triangle">
              <a:avLst/>
            </a:prstGeom>
            <a:solidFill>
              <a:schemeClr val="tx1">
                <a:lumMod val="50000"/>
                <a:lumOff val="50000"/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이등변 삼각형 17"/>
            <p:cNvSpPr/>
            <p:nvPr/>
          </p:nvSpPr>
          <p:spPr>
            <a:xfrm rot="10800000">
              <a:off x="8388424" y="617193"/>
              <a:ext cx="576064" cy="276399"/>
            </a:xfrm>
            <a:prstGeom prst="triangle">
              <a:avLst/>
            </a:prstGeom>
            <a:solidFill>
              <a:schemeClr val="tx1">
                <a:lumMod val="50000"/>
                <a:lumOff val="50000"/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0" name="직사각형 19"/>
          <p:cNvSpPr/>
          <p:nvPr/>
        </p:nvSpPr>
        <p:spPr>
          <a:xfrm>
            <a:off x="3365441" y="6237312"/>
            <a:ext cx="1854631" cy="3326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37355" y="720132"/>
            <a:ext cx="1726333" cy="369332"/>
          </a:xfrm>
          <a:prstGeom prst="rect">
            <a:avLst/>
          </a:prstGeom>
          <a:solidFill>
            <a:schemeClr val="bg2">
              <a:alpha val="97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pc="-15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회원정보 조회</a:t>
            </a:r>
            <a:endParaRPr lang="ko-KR" altLang="en-US" b="1" spc="-15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884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971600" y="2555612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>
                <a:solidFill>
                  <a:prstClr val="white"/>
                </a:solidFill>
              </a:rPr>
              <a:t>소제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71600" y="3131676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prstClr val="white"/>
                </a:solidFill>
              </a:rPr>
              <a:t>소제목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150381" y="87015"/>
            <a:ext cx="2340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주요기능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70" name="직선 연결선 69"/>
          <p:cNvCxnSpPr/>
          <p:nvPr/>
        </p:nvCxnSpPr>
        <p:spPr>
          <a:xfrm>
            <a:off x="1908243" y="548680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5" name="그룹 14"/>
          <p:cNvGrpSpPr/>
          <p:nvPr/>
        </p:nvGrpSpPr>
        <p:grpSpPr>
          <a:xfrm>
            <a:off x="7994804" y="-2537"/>
            <a:ext cx="720080" cy="276399"/>
            <a:chOff x="8244408" y="617193"/>
            <a:chExt cx="720080" cy="276399"/>
          </a:xfrm>
        </p:grpSpPr>
        <p:sp>
          <p:nvSpPr>
            <p:cNvPr id="17" name="이등변 삼각형 16"/>
            <p:cNvSpPr/>
            <p:nvPr/>
          </p:nvSpPr>
          <p:spPr>
            <a:xfrm rot="10800000">
              <a:off x="8244408" y="617193"/>
              <a:ext cx="576064" cy="276399"/>
            </a:xfrm>
            <a:prstGeom prst="triangle">
              <a:avLst/>
            </a:prstGeom>
            <a:solidFill>
              <a:schemeClr val="tx1">
                <a:lumMod val="50000"/>
                <a:lumOff val="50000"/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이등변 삼각형 17"/>
            <p:cNvSpPr/>
            <p:nvPr/>
          </p:nvSpPr>
          <p:spPr>
            <a:xfrm rot="10800000">
              <a:off x="8388424" y="617193"/>
              <a:ext cx="576064" cy="276399"/>
            </a:xfrm>
            <a:prstGeom prst="triangle">
              <a:avLst/>
            </a:prstGeom>
            <a:solidFill>
              <a:schemeClr val="tx1">
                <a:lumMod val="50000"/>
                <a:lumOff val="50000"/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" name="직사각형 2"/>
          <p:cNvSpPr/>
          <p:nvPr/>
        </p:nvSpPr>
        <p:spPr>
          <a:xfrm>
            <a:off x="3347864" y="6165304"/>
            <a:ext cx="1872208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04549"/>
            <a:ext cx="9144000" cy="589280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2573" y="748433"/>
            <a:ext cx="2880320" cy="369332"/>
          </a:xfrm>
          <a:prstGeom prst="rect">
            <a:avLst/>
          </a:prstGeom>
          <a:solidFill>
            <a:schemeClr val="bg2">
              <a:alpha val="97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-15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ko-KR" altLang="en-US" b="1" spc="-150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마이페이지</a:t>
            </a:r>
            <a:r>
              <a:rPr lang="ko-KR" altLang="en-US" b="1" spc="-15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ko-KR" b="1" spc="-15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– </a:t>
            </a:r>
            <a:r>
              <a:rPr lang="ko-KR" altLang="en-US" b="1" spc="-15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회원정보 변경</a:t>
            </a:r>
            <a:endParaRPr lang="ko-KR" altLang="en-US" b="1" spc="-15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123728" y="6093296"/>
            <a:ext cx="4752528" cy="4320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3125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049958" y="412243"/>
            <a:ext cx="8706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>
                <a:solidFill>
                  <a:schemeClr val="bg1"/>
                </a:solidFill>
              </a:rPr>
              <a:t>목차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70457" y="1320906"/>
            <a:ext cx="13304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00</a:t>
            </a:r>
            <a:endParaRPr lang="ko-KR" altLang="en-US" sz="32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148651" y="1980391"/>
            <a:ext cx="11864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32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148651" y="3380581"/>
            <a:ext cx="11568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03</a:t>
            </a:r>
            <a:endParaRPr lang="ko-KR" altLang="en-US" sz="32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137481" y="4009072"/>
            <a:ext cx="10424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04</a:t>
            </a:r>
            <a:endParaRPr lang="ko-KR" altLang="en-US" sz="32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36" name="직선 연결선 35"/>
          <p:cNvCxnSpPr/>
          <p:nvPr/>
        </p:nvCxnSpPr>
        <p:spPr>
          <a:xfrm flipV="1">
            <a:off x="3831936" y="859436"/>
            <a:ext cx="1306730" cy="7707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/>
          <p:cNvSpPr/>
          <p:nvPr/>
        </p:nvSpPr>
        <p:spPr>
          <a:xfrm>
            <a:off x="2379213" y="1438146"/>
            <a:ext cx="4300384" cy="482604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16" name="TextBox 15"/>
          <p:cNvSpPr txBox="1"/>
          <p:nvPr/>
        </p:nvSpPr>
        <p:spPr>
          <a:xfrm>
            <a:off x="1999077" y="1483140"/>
            <a:ext cx="46805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프로그램 소개</a:t>
            </a:r>
            <a:endParaRPr lang="ko-KR" altLang="en-US" sz="2000" b="1" spc="-150" dirty="0">
              <a:solidFill>
                <a:schemeClr val="tx1">
                  <a:lumMod val="65000"/>
                  <a:lumOff val="3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2379214" y="2099352"/>
            <a:ext cx="4300384" cy="465814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40" name="TextBox 39"/>
          <p:cNvSpPr txBox="1"/>
          <p:nvPr/>
        </p:nvSpPr>
        <p:spPr>
          <a:xfrm>
            <a:off x="2335110" y="2119899"/>
            <a:ext cx="43003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개발환경</a:t>
            </a:r>
            <a:endParaRPr lang="ko-KR" altLang="en-US" sz="2400" b="1" spc="-150" dirty="0">
              <a:solidFill>
                <a:schemeClr val="tx1">
                  <a:lumMod val="65000"/>
                  <a:lumOff val="3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2365444" y="3436944"/>
            <a:ext cx="4310952" cy="48714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42" name="TextBox 41"/>
          <p:cNvSpPr txBox="1"/>
          <p:nvPr/>
        </p:nvSpPr>
        <p:spPr>
          <a:xfrm>
            <a:off x="2474464" y="3482343"/>
            <a:ext cx="40929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DB</a:t>
            </a:r>
            <a:r>
              <a:rPr lang="ko-KR" altLang="en-US" sz="2000" b="1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설계</a:t>
            </a:r>
            <a:r>
              <a:rPr lang="en-US" altLang="ko-KR" sz="2000" b="1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2000" b="1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/ </a:t>
            </a:r>
            <a:r>
              <a:rPr lang="ko-KR" altLang="en-US" sz="2000" b="1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데이터베이스 정의서</a:t>
            </a:r>
            <a:endParaRPr lang="ko-KR" altLang="en-US" sz="2000" b="1" spc="-150" dirty="0">
              <a:solidFill>
                <a:schemeClr val="tx1">
                  <a:lumMod val="65000"/>
                  <a:lumOff val="3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2379214" y="4107436"/>
            <a:ext cx="4300384" cy="449967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45" name="TextBox 44"/>
          <p:cNvSpPr txBox="1"/>
          <p:nvPr/>
        </p:nvSpPr>
        <p:spPr>
          <a:xfrm>
            <a:off x="2281812" y="4121947"/>
            <a:ext cx="43003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UI </a:t>
            </a:r>
            <a:r>
              <a:rPr lang="ko-KR" altLang="en-US" sz="2000" b="1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흐름도</a:t>
            </a:r>
            <a:endParaRPr lang="ko-KR" altLang="en-US" sz="2000" b="1" spc="-150" dirty="0">
              <a:solidFill>
                <a:schemeClr val="tx1">
                  <a:lumMod val="65000"/>
                  <a:lumOff val="3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2354227" y="4706337"/>
            <a:ext cx="4300384" cy="449967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47" name="TextBox 46"/>
          <p:cNvSpPr txBox="1"/>
          <p:nvPr/>
        </p:nvSpPr>
        <p:spPr>
          <a:xfrm>
            <a:off x="2266991" y="4706337"/>
            <a:ext cx="43003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클래스 다이어그램</a:t>
            </a:r>
            <a:endParaRPr lang="ko-KR" altLang="en-US" sz="2000" b="1" spc="-150" dirty="0">
              <a:solidFill>
                <a:schemeClr val="tx1">
                  <a:lumMod val="65000"/>
                  <a:lumOff val="3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1137480" y="4630467"/>
            <a:ext cx="10424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05</a:t>
            </a:r>
            <a:endParaRPr lang="ko-KR" altLang="en-US" sz="32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2369048" y="5373479"/>
            <a:ext cx="4300384" cy="449967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50" name="TextBox 49"/>
          <p:cNvSpPr txBox="1"/>
          <p:nvPr/>
        </p:nvSpPr>
        <p:spPr>
          <a:xfrm>
            <a:off x="2281812" y="5373479"/>
            <a:ext cx="43003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주요기능</a:t>
            </a:r>
            <a:endParaRPr lang="ko-KR" altLang="en-US" sz="2000" b="1" spc="-150" dirty="0">
              <a:solidFill>
                <a:schemeClr val="tx1">
                  <a:lumMod val="65000"/>
                  <a:lumOff val="3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152301" y="5297609"/>
            <a:ext cx="10424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06</a:t>
            </a:r>
            <a:endParaRPr lang="ko-KR" altLang="en-US" sz="32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2369048" y="6088447"/>
            <a:ext cx="4300384" cy="449967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54" name="TextBox 53"/>
          <p:cNvSpPr txBox="1"/>
          <p:nvPr/>
        </p:nvSpPr>
        <p:spPr>
          <a:xfrm>
            <a:off x="1152301" y="6012577"/>
            <a:ext cx="10424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07</a:t>
            </a:r>
            <a:endParaRPr lang="ko-KR" altLang="en-US" sz="32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2232806" y="6113375"/>
            <a:ext cx="43003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시연</a:t>
            </a:r>
            <a:endParaRPr lang="ko-KR" altLang="en-US" sz="2000" b="1" spc="-150" dirty="0">
              <a:solidFill>
                <a:schemeClr val="tx1">
                  <a:lumMod val="65000"/>
                  <a:lumOff val="3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1129285" y="2628201"/>
            <a:ext cx="11864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02</a:t>
            </a:r>
            <a:endParaRPr lang="ko-KR" altLang="en-US" sz="32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2359848" y="2747162"/>
            <a:ext cx="4300384" cy="465814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66" name="TextBox 65"/>
          <p:cNvSpPr txBox="1"/>
          <p:nvPr/>
        </p:nvSpPr>
        <p:spPr>
          <a:xfrm>
            <a:off x="2315744" y="2812866"/>
            <a:ext cx="43003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역할분담</a:t>
            </a:r>
            <a:endParaRPr lang="ko-KR" altLang="en-US" sz="2000" b="1" spc="-150" dirty="0">
              <a:solidFill>
                <a:schemeClr val="tx1">
                  <a:lumMod val="65000"/>
                  <a:lumOff val="3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91521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971600" y="2555612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>
                <a:solidFill>
                  <a:prstClr val="white"/>
                </a:solidFill>
              </a:rPr>
              <a:t>소제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71600" y="3131676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prstClr val="white"/>
                </a:solidFill>
              </a:rPr>
              <a:t>소제목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150381" y="87015"/>
            <a:ext cx="2340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주요기능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7994804" y="-2537"/>
            <a:ext cx="720080" cy="276399"/>
            <a:chOff x="8244408" y="617193"/>
            <a:chExt cx="720080" cy="276399"/>
          </a:xfrm>
        </p:grpSpPr>
        <p:sp>
          <p:nvSpPr>
            <p:cNvPr id="17" name="이등변 삼각형 16"/>
            <p:cNvSpPr/>
            <p:nvPr/>
          </p:nvSpPr>
          <p:spPr>
            <a:xfrm rot="10800000">
              <a:off x="8244408" y="617193"/>
              <a:ext cx="576064" cy="276399"/>
            </a:xfrm>
            <a:prstGeom prst="triangle">
              <a:avLst/>
            </a:prstGeom>
            <a:solidFill>
              <a:schemeClr val="tx1">
                <a:lumMod val="50000"/>
                <a:lumOff val="50000"/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이등변 삼각형 17"/>
            <p:cNvSpPr/>
            <p:nvPr/>
          </p:nvSpPr>
          <p:spPr>
            <a:xfrm rot="10800000">
              <a:off x="8388424" y="617193"/>
              <a:ext cx="576064" cy="276399"/>
            </a:xfrm>
            <a:prstGeom prst="triangle">
              <a:avLst/>
            </a:prstGeom>
            <a:solidFill>
              <a:schemeClr val="tx1">
                <a:lumMod val="50000"/>
                <a:lumOff val="50000"/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64704"/>
            <a:ext cx="9144000" cy="5183595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755576" y="4869160"/>
            <a:ext cx="7560840" cy="6480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1833" y="825679"/>
            <a:ext cx="2615952" cy="369332"/>
          </a:xfrm>
          <a:prstGeom prst="rect">
            <a:avLst/>
          </a:prstGeom>
          <a:solidFill>
            <a:schemeClr val="bg2">
              <a:alpha val="97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-15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ko-KR" altLang="en-US" b="1" spc="-150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마이페이지</a:t>
            </a:r>
            <a:r>
              <a:rPr lang="ko-KR" altLang="en-US" b="1" spc="-15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ko-KR" b="1" spc="-15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– </a:t>
            </a:r>
            <a:r>
              <a:rPr lang="ko-KR" altLang="en-US" b="1" spc="-15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회원탈퇴</a:t>
            </a:r>
            <a:endParaRPr lang="ko-KR" altLang="en-US" b="1" spc="-15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1908243" y="548680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7761" y="4118844"/>
            <a:ext cx="3248478" cy="504895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2987824" y="4077072"/>
            <a:ext cx="3240360" cy="576064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화살표 연결선 5"/>
          <p:cNvCxnSpPr/>
          <p:nvPr/>
        </p:nvCxnSpPr>
        <p:spPr>
          <a:xfrm flipV="1">
            <a:off x="4499992" y="4653136"/>
            <a:ext cx="0" cy="21602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2499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971600" y="2555612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>
                <a:solidFill>
                  <a:prstClr val="white"/>
                </a:solidFill>
              </a:rPr>
              <a:t>소제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71600" y="3131676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prstClr val="white"/>
                </a:solidFill>
              </a:rPr>
              <a:t>소제목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150381" y="87015"/>
            <a:ext cx="2340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주요기능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7994804" y="-2537"/>
            <a:ext cx="720080" cy="276399"/>
            <a:chOff x="8244408" y="617193"/>
            <a:chExt cx="720080" cy="276399"/>
          </a:xfrm>
        </p:grpSpPr>
        <p:sp>
          <p:nvSpPr>
            <p:cNvPr id="17" name="이등변 삼각형 16"/>
            <p:cNvSpPr/>
            <p:nvPr/>
          </p:nvSpPr>
          <p:spPr>
            <a:xfrm rot="10800000">
              <a:off x="8244408" y="617193"/>
              <a:ext cx="576064" cy="276399"/>
            </a:xfrm>
            <a:prstGeom prst="triangle">
              <a:avLst/>
            </a:prstGeom>
            <a:solidFill>
              <a:schemeClr val="tx1">
                <a:lumMod val="50000"/>
                <a:lumOff val="50000"/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이등변 삼각형 17"/>
            <p:cNvSpPr/>
            <p:nvPr/>
          </p:nvSpPr>
          <p:spPr>
            <a:xfrm rot="10800000">
              <a:off x="8388424" y="617193"/>
              <a:ext cx="576064" cy="276399"/>
            </a:xfrm>
            <a:prstGeom prst="triangle">
              <a:avLst/>
            </a:prstGeom>
            <a:solidFill>
              <a:schemeClr val="tx1">
                <a:lumMod val="50000"/>
                <a:lumOff val="50000"/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27808"/>
            <a:ext cx="9144000" cy="1607736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107504" y="3140968"/>
            <a:ext cx="864096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6512" y="781805"/>
            <a:ext cx="9180512" cy="5438406"/>
          </a:xfrm>
          <a:prstGeom prst="rect">
            <a:avLst/>
          </a:prstGeom>
        </p:spPr>
      </p:pic>
      <p:cxnSp>
        <p:nvCxnSpPr>
          <p:cNvPr id="13" name="직선 연결선 12"/>
          <p:cNvCxnSpPr/>
          <p:nvPr/>
        </p:nvCxnSpPr>
        <p:spPr>
          <a:xfrm>
            <a:off x="1908243" y="548680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2121" y="1009359"/>
            <a:ext cx="2473656" cy="369332"/>
          </a:xfrm>
          <a:prstGeom prst="rect">
            <a:avLst/>
          </a:prstGeom>
          <a:solidFill>
            <a:schemeClr val="bg2">
              <a:alpha val="97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-15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ko-KR" altLang="en-US" b="1" spc="-150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마이페이지</a:t>
            </a:r>
            <a:r>
              <a:rPr lang="ko-KR" altLang="en-US" b="1" spc="-15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ko-KR" b="1" spc="-15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– </a:t>
            </a:r>
            <a:r>
              <a:rPr lang="ko-KR" altLang="en-US" b="1" spc="-15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주문내역</a:t>
            </a:r>
            <a:endParaRPr lang="ko-KR" altLang="en-US" b="1" spc="-15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5912" y="2420888"/>
            <a:ext cx="6939880" cy="1319704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2055912" y="3065945"/>
            <a:ext cx="823392" cy="3737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3748608" y="3065945"/>
            <a:ext cx="967408" cy="3737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7171412" y="3065945"/>
            <a:ext cx="823392" cy="3737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2160270" y="3862199"/>
            <a:ext cx="6300161" cy="50405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 smtClean="0"/>
              <a:t>결제완료후</a:t>
            </a:r>
            <a:r>
              <a:rPr lang="ko-KR" altLang="en-US" sz="1400" dirty="0" smtClean="0"/>
              <a:t> </a:t>
            </a:r>
            <a:r>
              <a:rPr lang="ko-KR" altLang="en-US" sz="1400" dirty="0" err="1" smtClean="0"/>
              <a:t>배송전까지</a:t>
            </a:r>
            <a:r>
              <a:rPr lang="ko-KR" altLang="en-US" sz="1400" dirty="0" smtClean="0"/>
              <a:t> 주문취소가능</a:t>
            </a:r>
            <a:endParaRPr lang="ko-KR" altLang="en-US" sz="1400" dirty="0"/>
          </a:p>
        </p:txBody>
      </p:sp>
      <p:sp>
        <p:nvSpPr>
          <p:cNvPr id="23" name="갈매기형 수장 22"/>
          <p:cNvSpPr/>
          <p:nvPr/>
        </p:nvSpPr>
        <p:spPr>
          <a:xfrm>
            <a:off x="395536" y="3501008"/>
            <a:ext cx="72008" cy="72008"/>
          </a:xfrm>
          <a:prstGeom prst="chevron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FF0000"/>
                </a:solidFill>
              </a:ln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4906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971600" y="2555612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>
                <a:solidFill>
                  <a:prstClr val="white"/>
                </a:solidFill>
              </a:rPr>
              <a:t>소제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71600" y="3131676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prstClr val="white"/>
                </a:solidFill>
              </a:rPr>
              <a:t>소제목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150381" y="87015"/>
            <a:ext cx="2340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주요기능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7994804" y="-2537"/>
            <a:ext cx="720080" cy="276399"/>
            <a:chOff x="8244408" y="617193"/>
            <a:chExt cx="720080" cy="276399"/>
          </a:xfrm>
        </p:grpSpPr>
        <p:sp>
          <p:nvSpPr>
            <p:cNvPr id="17" name="이등변 삼각형 16"/>
            <p:cNvSpPr/>
            <p:nvPr/>
          </p:nvSpPr>
          <p:spPr>
            <a:xfrm rot="10800000">
              <a:off x="8244408" y="617193"/>
              <a:ext cx="576064" cy="276399"/>
            </a:xfrm>
            <a:prstGeom prst="triangle">
              <a:avLst/>
            </a:prstGeom>
            <a:solidFill>
              <a:schemeClr val="tx1">
                <a:lumMod val="50000"/>
                <a:lumOff val="50000"/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이등변 삼각형 17"/>
            <p:cNvSpPr/>
            <p:nvPr/>
          </p:nvSpPr>
          <p:spPr>
            <a:xfrm rot="10800000">
              <a:off x="8388424" y="617193"/>
              <a:ext cx="576064" cy="276399"/>
            </a:xfrm>
            <a:prstGeom prst="triangle">
              <a:avLst/>
            </a:prstGeom>
            <a:solidFill>
              <a:schemeClr val="tx1">
                <a:lumMod val="50000"/>
                <a:lumOff val="50000"/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31615"/>
            <a:ext cx="9144000" cy="5169453"/>
          </a:xfrm>
          <a:prstGeom prst="rect">
            <a:avLst/>
          </a:prstGeom>
        </p:spPr>
      </p:pic>
      <p:cxnSp>
        <p:nvCxnSpPr>
          <p:cNvPr id="10" name="직선 연결선 9"/>
          <p:cNvCxnSpPr/>
          <p:nvPr/>
        </p:nvCxnSpPr>
        <p:spPr>
          <a:xfrm>
            <a:off x="1908243" y="548680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5496" y="821768"/>
            <a:ext cx="2195238" cy="369332"/>
          </a:xfrm>
          <a:prstGeom prst="rect">
            <a:avLst/>
          </a:prstGeom>
          <a:solidFill>
            <a:schemeClr val="bg2">
              <a:alpha val="97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주문내역 상세보기</a:t>
            </a:r>
            <a:endParaRPr lang="ko-KR" altLang="en-US" b="1" spc="-15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9177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971600" y="2555612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>
                <a:solidFill>
                  <a:prstClr val="white"/>
                </a:solidFill>
              </a:rPr>
              <a:t>소제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71600" y="3131676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prstClr val="white"/>
                </a:solidFill>
              </a:rPr>
              <a:t>소제목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150381" y="87015"/>
            <a:ext cx="2340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주요기능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7994804" y="-2537"/>
            <a:ext cx="720080" cy="276399"/>
            <a:chOff x="8244408" y="617193"/>
            <a:chExt cx="720080" cy="276399"/>
          </a:xfrm>
        </p:grpSpPr>
        <p:sp>
          <p:nvSpPr>
            <p:cNvPr id="17" name="이등변 삼각형 16"/>
            <p:cNvSpPr/>
            <p:nvPr/>
          </p:nvSpPr>
          <p:spPr>
            <a:xfrm rot="10800000">
              <a:off x="8244408" y="617193"/>
              <a:ext cx="576064" cy="276399"/>
            </a:xfrm>
            <a:prstGeom prst="triangle">
              <a:avLst/>
            </a:prstGeom>
            <a:solidFill>
              <a:schemeClr val="tx1">
                <a:lumMod val="50000"/>
                <a:lumOff val="50000"/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이등변 삼각형 17"/>
            <p:cNvSpPr/>
            <p:nvPr/>
          </p:nvSpPr>
          <p:spPr>
            <a:xfrm rot="10800000">
              <a:off x="8388424" y="617193"/>
              <a:ext cx="576064" cy="276399"/>
            </a:xfrm>
            <a:prstGeom prst="triangle">
              <a:avLst/>
            </a:prstGeom>
            <a:solidFill>
              <a:schemeClr val="tx1">
                <a:lumMod val="50000"/>
                <a:lumOff val="50000"/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2" name="직사각형 11"/>
          <p:cNvSpPr/>
          <p:nvPr/>
        </p:nvSpPr>
        <p:spPr>
          <a:xfrm>
            <a:off x="6876256" y="3140968"/>
            <a:ext cx="936104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99699"/>
            <a:ext cx="9144000" cy="5753637"/>
          </a:xfrm>
          <a:prstGeom prst="rect">
            <a:avLst/>
          </a:prstGeom>
        </p:spPr>
      </p:pic>
      <p:cxnSp>
        <p:nvCxnSpPr>
          <p:cNvPr id="13" name="직선 연결선 12"/>
          <p:cNvCxnSpPr/>
          <p:nvPr/>
        </p:nvCxnSpPr>
        <p:spPr>
          <a:xfrm>
            <a:off x="1908243" y="548680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1640" y="2122513"/>
            <a:ext cx="7578540" cy="1185236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98754" y="832820"/>
            <a:ext cx="3681158" cy="369332"/>
          </a:xfrm>
          <a:prstGeom prst="rect">
            <a:avLst/>
          </a:prstGeom>
          <a:solidFill>
            <a:schemeClr val="bg2">
              <a:alpha val="97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pc="-150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마이페이지</a:t>
            </a:r>
            <a:r>
              <a:rPr lang="en-US" altLang="ko-KR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-</a:t>
            </a:r>
            <a:r>
              <a:rPr lang="ko-KR" altLang="en-US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주문내역 </a:t>
            </a:r>
            <a:r>
              <a:rPr lang="en-US" altLang="ko-KR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- </a:t>
            </a:r>
            <a:r>
              <a:rPr lang="ko-KR" altLang="en-US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주문취소</a:t>
            </a:r>
            <a:endParaRPr lang="ko-KR" altLang="en-US" b="1" spc="-15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037831" y="2708920"/>
            <a:ext cx="774529" cy="3507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갈매기형 수장 18"/>
          <p:cNvSpPr/>
          <p:nvPr/>
        </p:nvSpPr>
        <p:spPr>
          <a:xfrm flipV="1">
            <a:off x="251520" y="3095249"/>
            <a:ext cx="72008" cy="45719"/>
          </a:xfrm>
          <a:prstGeom prst="chevron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FF0000"/>
                </a:solidFill>
              </a:ln>
              <a:solidFill>
                <a:schemeClr val="tx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9326" y="3485505"/>
            <a:ext cx="2705478" cy="800212"/>
          </a:xfrm>
          <a:prstGeom prst="rect">
            <a:avLst/>
          </a:prstGeom>
        </p:spPr>
      </p:pic>
      <p:cxnSp>
        <p:nvCxnSpPr>
          <p:cNvPr id="6" name="직선 화살표 연결선 5"/>
          <p:cNvCxnSpPr/>
          <p:nvPr/>
        </p:nvCxnSpPr>
        <p:spPr>
          <a:xfrm flipH="1">
            <a:off x="6876256" y="3059668"/>
            <a:ext cx="288032" cy="25667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5264926" y="3501008"/>
            <a:ext cx="2873894" cy="784709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5254698" y="4337194"/>
            <a:ext cx="2884121" cy="50405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적립 </a:t>
            </a:r>
            <a:r>
              <a:rPr lang="en-US" altLang="ko-KR" sz="1400" dirty="0" smtClean="0"/>
              <a:t>&amp; </a:t>
            </a:r>
            <a:r>
              <a:rPr lang="ko-KR" altLang="en-US" sz="1400" dirty="0" smtClean="0"/>
              <a:t>사용포인트 </a:t>
            </a:r>
            <a:r>
              <a:rPr lang="ko-KR" altLang="en-US" sz="1400" dirty="0" err="1" smtClean="0"/>
              <a:t>리셋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993720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971600" y="2555612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>
                <a:solidFill>
                  <a:prstClr val="white"/>
                </a:solidFill>
              </a:rPr>
              <a:t>소제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71600" y="3131676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prstClr val="white"/>
                </a:solidFill>
              </a:rPr>
              <a:t>소제목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150381" y="87015"/>
            <a:ext cx="2340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주요기능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7994804" y="-2537"/>
            <a:ext cx="720080" cy="276399"/>
            <a:chOff x="8244408" y="617193"/>
            <a:chExt cx="720080" cy="276399"/>
          </a:xfrm>
        </p:grpSpPr>
        <p:sp>
          <p:nvSpPr>
            <p:cNvPr id="17" name="이등변 삼각형 16"/>
            <p:cNvSpPr/>
            <p:nvPr/>
          </p:nvSpPr>
          <p:spPr>
            <a:xfrm rot="10800000">
              <a:off x="8244408" y="617193"/>
              <a:ext cx="576064" cy="276399"/>
            </a:xfrm>
            <a:prstGeom prst="triangle">
              <a:avLst/>
            </a:prstGeom>
            <a:solidFill>
              <a:schemeClr val="tx1">
                <a:lumMod val="50000"/>
                <a:lumOff val="50000"/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이등변 삼각형 17"/>
            <p:cNvSpPr/>
            <p:nvPr/>
          </p:nvSpPr>
          <p:spPr>
            <a:xfrm rot="10800000">
              <a:off x="8388424" y="617193"/>
              <a:ext cx="576064" cy="276399"/>
            </a:xfrm>
            <a:prstGeom prst="triangle">
              <a:avLst/>
            </a:prstGeom>
            <a:solidFill>
              <a:schemeClr val="tx1">
                <a:lumMod val="50000"/>
                <a:lumOff val="50000"/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2" name="직사각형 11"/>
          <p:cNvSpPr/>
          <p:nvPr/>
        </p:nvSpPr>
        <p:spPr>
          <a:xfrm>
            <a:off x="6876256" y="3140968"/>
            <a:ext cx="936104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연결선 12"/>
          <p:cNvCxnSpPr/>
          <p:nvPr/>
        </p:nvCxnSpPr>
        <p:spPr>
          <a:xfrm>
            <a:off x="1908243" y="548680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640" y="2122513"/>
            <a:ext cx="7578540" cy="1185236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7037831" y="2708920"/>
            <a:ext cx="774529" cy="3507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5292081" y="1810989"/>
            <a:ext cx="288032" cy="177851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6064205" y="1614033"/>
            <a:ext cx="2160240" cy="50405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적립 </a:t>
            </a:r>
            <a:r>
              <a:rPr lang="en-US" altLang="ko-KR" sz="1400" dirty="0" smtClean="0"/>
              <a:t>&amp; </a:t>
            </a:r>
            <a:r>
              <a:rPr lang="ko-KR" altLang="en-US" sz="1400" dirty="0" smtClean="0"/>
              <a:t>사용포인트 </a:t>
            </a:r>
            <a:r>
              <a:rPr lang="ko-KR" altLang="en-US" sz="1400" dirty="0" err="1" smtClean="0"/>
              <a:t>리셋</a:t>
            </a:r>
            <a:endParaRPr lang="ko-KR" altLang="en-US" sz="14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735527"/>
            <a:ext cx="9144000" cy="5556513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5496" y="836712"/>
            <a:ext cx="3681158" cy="369332"/>
          </a:xfrm>
          <a:prstGeom prst="rect">
            <a:avLst/>
          </a:prstGeom>
          <a:solidFill>
            <a:schemeClr val="bg2">
              <a:alpha val="97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pc="-150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마이페이지</a:t>
            </a:r>
            <a:r>
              <a:rPr lang="en-US" altLang="ko-KR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-</a:t>
            </a:r>
            <a:r>
              <a:rPr lang="ko-KR" altLang="en-US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주문취소내역</a:t>
            </a:r>
            <a:endParaRPr lang="ko-KR" altLang="en-US" b="1" spc="-15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20" name="갈매기형 수장 19"/>
          <p:cNvSpPr/>
          <p:nvPr/>
        </p:nvSpPr>
        <p:spPr>
          <a:xfrm>
            <a:off x="251520" y="3068960"/>
            <a:ext cx="72008" cy="72008"/>
          </a:xfrm>
          <a:prstGeom prst="chevron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FF0000"/>
                </a:solidFill>
              </a:ln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2068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971600" y="2555612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>
                <a:solidFill>
                  <a:prstClr val="white"/>
                </a:solidFill>
              </a:rPr>
              <a:t>소제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71600" y="3131676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prstClr val="white"/>
                </a:solidFill>
              </a:rPr>
              <a:t>소제목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150381" y="87015"/>
            <a:ext cx="2340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주요기능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7994804" y="-2537"/>
            <a:ext cx="720080" cy="276399"/>
            <a:chOff x="8244408" y="617193"/>
            <a:chExt cx="720080" cy="276399"/>
          </a:xfrm>
        </p:grpSpPr>
        <p:sp>
          <p:nvSpPr>
            <p:cNvPr id="17" name="이등변 삼각형 16"/>
            <p:cNvSpPr/>
            <p:nvPr/>
          </p:nvSpPr>
          <p:spPr>
            <a:xfrm rot="10800000">
              <a:off x="8244408" y="617193"/>
              <a:ext cx="576064" cy="276399"/>
            </a:xfrm>
            <a:prstGeom prst="triangle">
              <a:avLst/>
            </a:prstGeom>
            <a:solidFill>
              <a:schemeClr val="tx1">
                <a:lumMod val="50000"/>
                <a:lumOff val="50000"/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이등변 삼각형 17"/>
            <p:cNvSpPr/>
            <p:nvPr/>
          </p:nvSpPr>
          <p:spPr>
            <a:xfrm rot="10800000">
              <a:off x="8388424" y="617193"/>
              <a:ext cx="576064" cy="276399"/>
            </a:xfrm>
            <a:prstGeom prst="triangle">
              <a:avLst/>
            </a:prstGeom>
            <a:solidFill>
              <a:schemeClr val="tx1">
                <a:lumMod val="50000"/>
                <a:lumOff val="50000"/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2" name="직사각형 11"/>
          <p:cNvSpPr/>
          <p:nvPr/>
        </p:nvSpPr>
        <p:spPr>
          <a:xfrm>
            <a:off x="6876256" y="3140968"/>
            <a:ext cx="936104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연결선 12"/>
          <p:cNvCxnSpPr/>
          <p:nvPr/>
        </p:nvCxnSpPr>
        <p:spPr>
          <a:xfrm>
            <a:off x="1908243" y="548680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640" y="2122513"/>
            <a:ext cx="7578540" cy="1185236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7037831" y="2708920"/>
            <a:ext cx="774529" cy="3507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5292081" y="1810989"/>
            <a:ext cx="288032" cy="177851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6064205" y="1614033"/>
            <a:ext cx="2160240" cy="50405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적립 </a:t>
            </a:r>
            <a:r>
              <a:rPr lang="en-US" altLang="ko-KR" sz="1400" dirty="0" smtClean="0"/>
              <a:t>&amp; </a:t>
            </a:r>
            <a:r>
              <a:rPr lang="ko-KR" altLang="en-US" sz="1400" dirty="0" smtClean="0"/>
              <a:t>사용포인트 </a:t>
            </a:r>
            <a:r>
              <a:rPr lang="ko-KR" altLang="en-US" sz="1400" dirty="0" err="1" smtClean="0"/>
              <a:t>리셋</a:t>
            </a:r>
            <a:endParaRPr lang="ko-KR" altLang="en-US" sz="14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718015"/>
            <a:ext cx="9144000" cy="576064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5496" y="836712"/>
            <a:ext cx="3681158" cy="369332"/>
          </a:xfrm>
          <a:prstGeom prst="rect">
            <a:avLst/>
          </a:prstGeom>
          <a:solidFill>
            <a:schemeClr val="bg2">
              <a:alpha val="97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pc="-150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마이페이지</a:t>
            </a:r>
            <a:r>
              <a:rPr lang="en-US" altLang="ko-KR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-</a:t>
            </a:r>
            <a:r>
              <a:rPr lang="ko-KR" altLang="en-US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주문내역</a:t>
            </a:r>
            <a:r>
              <a:rPr lang="en-US" altLang="ko-KR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-</a:t>
            </a:r>
            <a:r>
              <a:rPr lang="ko-KR" altLang="en-US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구매확정</a:t>
            </a:r>
            <a:endParaRPr lang="ko-KR" altLang="en-US" b="1" spc="-15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7037831" y="2526543"/>
            <a:ext cx="486498" cy="25438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2703017" y="3501008"/>
            <a:ext cx="4835786" cy="474787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 smtClean="0"/>
              <a:t>배송완료후</a:t>
            </a:r>
            <a:r>
              <a:rPr lang="ko-KR" altLang="en-US" sz="1400" dirty="0" smtClean="0"/>
              <a:t> 구매확정가능</a:t>
            </a:r>
            <a:endParaRPr lang="en-US" altLang="ko-KR" sz="1400" dirty="0" smtClean="0"/>
          </a:p>
          <a:p>
            <a:pPr algn="ctr"/>
            <a:r>
              <a:rPr lang="ko-KR" altLang="en-US" sz="1400" dirty="0" err="1" smtClean="0"/>
              <a:t>구매확정해야</a:t>
            </a:r>
            <a:r>
              <a:rPr lang="ko-KR" altLang="en-US" sz="1400" dirty="0" smtClean="0"/>
              <a:t> </a:t>
            </a:r>
            <a:r>
              <a:rPr lang="ko-KR" altLang="en-US" sz="1400" dirty="0" err="1" smtClean="0"/>
              <a:t>리뷰작성할수있음</a:t>
            </a:r>
            <a:r>
              <a:rPr lang="en-US" altLang="ko-KR" sz="1400" dirty="0" smtClean="0"/>
              <a:t>!</a:t>
            </a:r>
            <a:endParaRPr lang="ko-KR" altLang="en-US" sz="1400" dirty="0"/>
          </a:p>
        </p:txBody>
      </p:sp>
      <p:sp>
        <p:nvSpPr>
          <p:cNvPr id="22" name="갈매기형 수장 21"/>
          <p:cNvSpPr/>
          <p:nvPr/>
        </p:nvSpPr>
        <p:spPr>
          <a:xfrm flipV="1">
            <a:off x="251520" y="2924944"/>
            <a:ext cx="72008" cy="45719"/>
          </a:xfrm>
          <a:prstGeom prst="chevron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FF0000"/>
                </a:solidFill>
              </a:ln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1305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971600" y="2555612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>
                <a:solidFill>
                  <a:prstClr val="white"/>
                </a:solidFill>
              </a:rPr>
              <a:t>소제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71600" y="3131676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prstClr val="white"/>
                </a:solidFill>
              </a:rPr>
              <a:t>소제목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150381" y="87015"/>
            <a:ext cx="2340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주요기능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7994804" y="-2537"/>
            <a:ext cx="720080" cy="276399"/>
            <a:chOff x="8244408" y="617193"/>
            <a:chExt cx="720080" cy="276399"/>
          </a:xfrm>
        </p:grpSpPr>
        <p:sp>
          <p:nvSpPr>
            <p:cNvPr id="17" name="이등변 삼각형 16"/>
            <p:cNvSpPr/>
            <p:nvPr/>
          </p:nvSpPr>
          <p:spPr>
            <a:xfrm rot="10800000">
              <a:off x="8244408" y="617193"/>
              <a:ext cx="576064" cy="276399"/>
            </a:xfrm>
            <a:prstGeom prst="triangle">
              <a:avLst/>
            </a:prstGeom>
            <a:solidFill>
              <a:schemeClr val="tx1">
                <a:lumMod val="50000"/>
                <a:lumOff val="50000"/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이등변 삼각형 17"/>
            <p:cNvSpPr/>
            <p:nvPr/>
          </p:nvSpPr>
          <p:spPr>
            <a:xfrm rot="10800000">
              <a:off x="8388424" y="617193"/>
              <a:ext cx="576064" cy="276399"/>
            </a:xfrm>
            <a:prstGeom prst="triangle">
              <a:avLst/>
            </a:prstGeom>
            <a:solidFill>
              <a:schemeClr val="tx1">
                <a:lumMod val="50000"/>
                <a:lumOff val="50000"/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2" name="직사각형 11"/>
          <p:cNvSpPr/>
          <p:nvPr/>
        </p:nvSpPr>
        <p:spPr>
          <a:xfrm>
            <a:off x="6876256" y="3140968"/>
            <a:ext cx="936104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4499992" y="2636912"/>
            <a:ext cx="504056" cy="288032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8245326" y="3861048"/>
            <a:ext cx="575145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7419659" y="3428999"/>
            <a:ext cx="968765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22952"/>
            <a:ext cx="9144000" cy="5339969"/>
          </a:xfrm>
          <a:prstGeom prst="rect">
            <a:avLst/>
          </a:prstGeom>
        </p:spPr>
      </p:pic>
      <p:cxnSp>
        <p:nvCxnSpPr>
          <p:cNvPr id="20" name="직선 연결선 19"/>
          <p:cNvCxnSpPr/>
          <p:nvPr/>
        </p:nvCxnSpPr>
        <p:spPr>
          <a:xfrm>
            <a:off x="1908243" y="548680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79511" y="913105"/>
            <a:ext cx="2970869" cy="369332"/>
          </a:xfrm>
          <a:prstGeom prst="rect">
            <a:avLst/>
          </a:prstGeom>
          <a:solidFill>
            <a:schemeClr val="bg2">
              <a:alpha val="97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pc="-15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마이페이지</a:t>
            </a:r>
            <a:r>
              <a:rPr lang="en-US" altLang="ko-KR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-</a:t>
            </a:r>
            <a:r>
              <a:rPr lang="ko-KR" altLang="en-US" b="1" spc="-150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미작성</a:t>
            </a:r>
            <a:r>
              <a:rPr lang="ko-KR" altLang="en-US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후기내역</a:t>
            </a:r>
            <a:endParaRPr lang="ko-KR" altLang="en-US" b="1" spc="-15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6732779" y="2670559"/>
            <a:ext cx="486498" cy="25438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갈매기형 수장 5"/>
          <p:cNvSpPr/>
          <p:nvPr/>
        </p:nvSpPr>
        <p:spPr>
          <a:xfrm>
            <a:off x="251520" y="3717032"/>
            <a:ext cx="72008" cy="72008"/>
          </a:xfrm>
          <a:prstGeom prst="chevron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FF0000"/>
                </a:solidFill>
              </a:ln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6072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971600" y="2555612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>
                <a:solidFill>
                  <a:prstClr val="white"/>
                </a:solidFill>
              </a:rPr>
              <a:t>소제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71600" y="3131676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prstClr val="white"/>
                </a:solidFill>
              </a:rPr>
              <a:t>소제목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150381" y="87015"/>
            <a:ext cx="2340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주요기능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7994804" y="-2537"/>
            <a:ext cx="720080" cy="276399"/>
            <a:chOff x="8244408" y="617193"/>
            <a:chExt cx="720080" cy="276399"/>
          </a:xfrm>
        </p:grpSpPr>
        <p:sp>
          <p:nvSpPr>
            <p:cNvPr id="17" name="이등변 삼각형 16"/>
            <p:cNvSpPr/>
            <p:nvPr/>
          </p:nvSpPr>
          <p:spPr>
            <a:xfrm rot="10800000">
              <a:off x="8244408" y="617193"/>
              <a:ext cx="576064" cy="276399"/>
            </a:xfrm>
            <a:prstGeom prst="triangle">
              <a:avLst/>
            </a:prstGeom>
            <a:solidFill>
              <a:schemeClr val="tx1">
                <a:lumMod val="50000"/>
                <a:lumOff val="50000"/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이등변 삼각형 17"/>
            <p:cNvSpPr/>
            <p:nvPr/>
          </p:nvSpPr>
          <p:spPr>
            <a:xfrm rot="10800000">
              <a:off x="8388424" y="617193"/>
              <a:ext cx="576064" cy="276399"/>
            </a:xfrm>
            <a:prstGeom prst="triangle">
              <a:avLst/>
            </a:prstGeom>
            <a:solidFill>
              <a:schemeClr val="tx1">
                <a:lumMod val="50000"/>
                <a:lumOff val="50000"/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2" name="직사각형 11"/>
          <p:cNvSpPr/>
          <p:nvPr/>
        </p:nvSpPr>
        <p:spPr>
          <a:xfrm>
            <a:off x="6876256" y="3140968"/>
            <a:ext cx="936104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4499992" y="2636912"/>
            <a:ext cx="504056" cy="288032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8245326" y="3861048"/>
            <a:ext cx="575145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7419659" y="3428999"/>
            <a:ext cx="968765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20687"/>
            <a:ext cx="9144000" cy="5616624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0" y="692696"/>
            <a:ext cx="3491880" cy="338554"/>
          </a:xfrm>
          <a:prstGeom prst="rect">
            <a:avLst/>
          </a:prstGeom>
          <a:solidFill>
            <a:schemeClr val="bg2">
              <a:alpha val="97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spc="-150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마이페이지</a:t>
            </a:r>
            <a:r>
              <a:rPr lang="en-US" altLang="ko-KR" sz="1600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-</a:t>
            </a:r>
            <a:r>
              <a:rPr lang="ko-KR" altLang="en-US" sz="1600" b="1" spc="-150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미작성</a:t>
            </a:r>
            <a:r>
              <a:rPr lang="ko-KR" altLang="en-US" sz="1600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후기내역</a:t>
            </a:r>
            <a:r>
              <a:rPr lang="en-US" altLang="ko-KR" sz="1600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-</a:t>
            </a:r>
            <a:r>
              <a:rPr lang="ko-KR" altLang="en-US" sz="1600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작성하기</a:t>
            </a:r>
            <a:endParaRPr lang="ko-KR" altLang="en-US" sz="1600" b="1" spc="-15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275856" y="5517232"/>
            <a:ext cx="1184910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1908243" y="548680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7401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971600" y="2555612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>
                <a:solidFill>
                  <a:prstClr val="white"/>
                </a:solidFill>
              </a:rPr>
              <a:t>소제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71600" y="3131676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prstClr val="white"/>
                </a:solidFill>
              </a:rPr>
              <a:t>소제목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150381" y="87015"/>
            <a:ext cx="2340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주요기능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7994804" y="-2537"/>
            <a:ext cx="720080" cy="276399"/>
            <a:chOff x="8244408" y="617193"/>
            <a:chExt cx="720080" cy="276399"/>
          </a:xfrm>
        </p:grpSpPr>
        <p:sp>
          <p:nvSpPr>
            <p:cNvPr id="17" name="이등변 삼각형 16"/>
            <p:cNvSpPr/>
            <p:nvPr/>
          </p:nvSpPr>
          <p:spPr>
            <a:xfrm rot="10800000">
              <a:off x="8244408" y="617193"/>
              <a:ext cx="576064" cy="276399"/>
            </a:xfrm>
            <a:prstGeom prst="triangle">
              <a:avLst/>
            </a:prstGeom>
            <a:solidFill>
              <a:schemeClr val="tx1">
                <a:lumMod val="50000"/>
                <a:lumOff val="50000"/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이등변 삼각형 17"/>
            <p:cNvSpPr/>
            <p:nvPr/>
          </p:nvSpPr>
          <p:spPr>
            <a:xfrm rot="10800000">
              <a:off x="8388424" y="617193"/>
              <a:ext cx="576064" cy="276399"/>
            </a:xfrm>
            <a:prstGeom prst="triangle">
              <a:avLst/>
            </a:prstGeom>
            <a:solidFill>
              <a:schemeClr val="tx1">
                <a:lumMod val="50000"/>
                <a:lumOff val="50000"/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2" name="직사각형 11"/>
          <p:cNvSpPr/>
          <p:nvPr/>
        </p:nvSpPr>
        <p:spPr>
          <a:xfrm>
            <a:off x="6876256" y="3140968"/>
            <a:ext cx="936104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4499992" y="2636912"/>
            <a:ext cx="504056" cy="288032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8245326" y="3861048"/>
            <a:ext cx="575145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7419659" y="3428999"/>
            <a:ext cx="968765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1908243" y="548680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2921"/>
            <a:ext cx="9144000" cy="5776174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0" y="786190"/>
            <a:ext cx="3491880" cy="338554"/>
          </a:xfrm>
          <a:prstGeom prst="rect">
            <a:avLst/>
          </a:prstGeom>
          <a:solidFill>
            <a:schemeClr val="bg2">
              <a:alpha val="97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spc="-150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마이페이지</a:t>
            </a:r>
            <a:r>
              <a:rPr lang="en-US" altLang="ko-KR" sz="1600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-</a:t>
            </a:r>
            <a:r>
              <a:rPr lang="ko-KR" altLang="en-US" sz="1600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작성완료 후기내역</a:t>
            </a:r>
            <a:endParaRPr lang="ko-KR" altLang="en-US" sz="1600" b="1" spc="-15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5868144" y="2708920"/>
            <a:ext cx="504056" cy="3286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3793960" y="2653899"/>
            <a:ext cx="504056" cy="3286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갈매기형 수장 23"/>
          <p:cNvSpPr/>
          <p:nvPr/>
        </p:nvSpPr>
        <p:spPr>
          <a:xfrm flipV="1">
            <a:off x="323528" y="3645024"/>
            <a:ext cx="72008" cy="45719"/>
          </a:xfrm>
          <a:prstGeom prst="chevron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FF0000"/>
                </a:solidFill>
              </a:ln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6131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971600" y="2555612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>
                <a:solidFill>
                  <a:prstClr val="white"/>
                </a:solidFill>
              </a:rPr>
              <a:t>소제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71600" y="3131676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prstClr val="white"/>
                </a:solidFill>
              </a:rPr>
              <a:t>소제목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150381" y="87015"/>
            <a:ext cx="2340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주요기능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7994804" y="-2537"/>
            <a:ext cx="720080" cy="276399"/>
            <a:chOff x="8244408" y="617193"/>
            <a:chExt cx="720080" cy="276399"/>
          </a:xfrm>
        </p:grpSpPr>
        <p:sp>
          <p:nvSpPr>
            <p:cNvPr id="17" name="이등변 삼각형 16"/>
            <p:cNvSpPr/>
            <p:nvPr/>
          </p:nvSpPr>
          <p:spPr>
            <a:xfrm rot="10800000">
              <a:off x="8244408" y="617193"/>
              <a:ext cx="576064" cy="276399"/>
            </a:xfrm>
            <a:prstGeom prst="triangle">
              <a:avLst/>
            </a:prstGeom>
            <a:solidFill>
              <a:schemeClr val="tx1">
                <a:lumMod val="50000"/>
                <a:lumOff val="50000"/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이등변 삼각형 17"/>
            <p:cNvSpPr/>
            <p:nvPr/>
          </p:nvSpPr>
          <p:spPr>
            <a:xfrm rot="10800000">
              <a:off x="8388424" y="617193"/>
              <a:ext cx="576064" cy="276399"/>
            </a:xfrm>
            <a:prstGeom prst="triangle">
              <a:avLst/>
            </a:prstGeom>
            <a:solidFill>
              <a:schemeClr val="tx1">
                <a:lumMod val="50000"/>
                <a:lumOff val="50000"/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2" name="직사각형 11"/>
          <p:cNvSpPr/>
          <p:nvPr/>
        </p:nvSpPr>
        <p:spPr>
          <a:xfrm>
            <a:off x="6876256" y="3140968"/>
            <a:ext cx="936104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4499992" y="2636912"/>
            <a:ext cx="504056" cy="288032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8245326" y="3861048"/>
            <a:ext cx="575145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7419659" y="3428999"/>
            <a:ext cx="968765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1908243" y="548680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직사각형 3"/>
          <p:cNvSpPr/>
          <p:nvPr/>
        </p:nvSpPr>
        <p:spPr>
          <a:xfrm>
            <a:off x="5868144" y="2740278"/>
            <a:ext cx="504056" cy="3286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1" y="735527"/>
            <a:ext cx="9144000" cy="5501785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0" y="1010345"/>
            <a:ext cx="3707904" cy="338554"/>
          </a:xfrm>
          <a:prstGeom prst="rect">
            <a:avLst/>
          </a:prstGeom>
          <a:solidFill>
            <a:schemeClr val="bg2">
              <a:alpha val="97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spc="-150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마이페이지</a:t>
            </a:r>
            <a:r>
              <a:rPr lang="en-US" altLang="ko-KR" sz="1600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-</a:t>
            </a:r>
            <a:r>
              <a:rPr lang="ko-KR" altLang="en-US" sz="1600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작성후기 상세보기</a:t>
            </a:r>
            <a:endParaRPr lang="ko-KR" altLang="en-US" sz="1600" b="1" spc="-15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427984" y="5445224"/>
            <a:ext cx="1062657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갈매기형 수장 20"/>
          <p:cNvSpPr/>
          <p:nvPr/>
        </p:nvSpPr>
        <p:spPr>
          <a:xfrm flipV="1">
            <a:off x="35496" y="4869160"/>
            <a:ext cx="72008" cy="45719"/>
          </a:xfrm>
          <a:prstGeom prst="chevron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FF0000"/>
                </a:solidFill>
              </a:ln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6119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2060848"/>
            <a:ext cx="9144000" cy="2808312"/>
          </a:xfrm>
          <a:prstGeom prst="rect">
            <a:avLst/>
          </a:prstGeom>
          <a:solidFill>
            <a:schemeClr val="tx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23458" y="3003339"/>
            <a:ext cx="9144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b="1" dirty="0" smtClean="0">
                <a:solidFill>
                  <a:schemeClr val="bg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프로그램 소개</a:t>
            </a:r>
            <a:endParaRPr lang="ko-KR" altLang="en-US" sz="5400" b="1" dirty="0">
              <a:solidFill>
                <a:schemeClr val="bg1"/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99348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971600" y="2555612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>
                <a:solidFill>
                  <a:prstClr val="white"/>
                </a:solidFill>
              </a:rPr>
              <a:t>소제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71600" y="3131676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prstClr val="white"/>
                </a:solidFill>
              </a:rPr>
              <a:t>소제목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150381" y="87015"/>
            <a:ext cx="2340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주요기능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7994804" y="-2537"/>
            <a:ext cx="720080" cy="276399"/>
            <a:chOff x="8244408" y="617193"/>
            <a:chExt cx="720080" cy="276399"/>
          </a:xfrm>
        </p:grpSpPr>
        <p:sp>
          <p:nvSpPr>
            <p:cNvPr id="17" name="이등변 삼각형 16"/>
            <p:cNvSpPr/>
            <p:nvPr/>
          </p:nvSpPr>
          <p:spPr>
            <a:xfrm rot="10800000">
              <a:off x="8244408" y="617193"/>
              <a:ext cx="576064" cy="276399"/>
            </a:xfrm>
            <a:prstGeom prst="triangle">
              <a:avLst/>
            </a:prstGeom>
            <a:solidFill>
              <a:schemeClr val="tx1">
                <a:lumMod val="50000"/>
                <a:lumOff val="50000"/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이등변 삼각형 17"/>
            <p:cNvSpPr/>
            <p:nvPr/>
          </p:nvSpPr>
          <p:spPr>
            <a:xfrm rot="10800000">
              <a:off x="8388424" y="617193"/>
              <a:ext cx="576064" cy="276399"/>
            </a:xfrm>
            <a:prstGeom prst="triangle">
              <a:avLst/>
            </a:prstGeom>
            <a:solidFill>
              <a:schemeClr val="tx1">
                <a:lumMod val="50000"/>
                <a:lumOff val="50000"/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2" name="직사각형 11"/>
          <p:cNvSpPr/>
          <p:nvPr/>
        </p:nvSpPr>
        <p:spPr>
          <a:xfrm>
            <a:off x="6876256" y="3140968"/>
            <a:ext cx="936104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4499992" y="2636912"/>
            <a:ext cx="504056" cy="288032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8245326" y="3861048"/>
            <a:ext cx="575145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7419659" y="3428999"/>
            <a:ext cx="968765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1908243" y="548680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직사각형 3"/>
          <p:cNvSpPr/>
          <p:nvPr/>
        </p:nvSpPr>
        <p:spPr>
          <a:xfrm>
            <a:off x="5868144" y="2740278"/>
            <a:ext cx="504056" cy="3286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4427984" y="5445224"/>
            <a:ext cx="1062657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6512" y="799400"/>
            <a:ext cx="9180512" cy="5077872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0" y="980728"/>
            <a:ext cx="3491880" cy="338554"/>
          </a:xfrm>
          <a:prstGeom prst="rect">
            <a:avLst/>
          </a:prstGeom>
          <a:solidFill>
            <a:schemeClr val="bg2">
              <a:alpha val="97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spc="-150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마이페이지</a:t>
            </a:r>
            <a:r>
              <a:rPr lang="en-US" altLang="ko-KR" sz="1600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-</a:t>
            </a:r>
            <a:r>
              <a:rPr lang="ko-KR" altLang="en-US" sz="1600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작성후기 수정</a:t>
            </a:r>
            <a:endParaRPr lang="ko-KR" altLang="en-US" sz="1600" b="1" spc="-15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427985" y="4941168"/>
            <a:ext cx="648071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갈매기형 수장 20"/>
          <p:cNvSpPr/>
          <p:nvPr/>
        </p:nvSpPr>
        <p:spPr>
          <a:xfrm flipV="1">
            <a:off x="35496" y="4679425"/>
            <a:ext cx="72008" cy="45719"/>
          </a:xfrm>
          <a:prstGeom prst="chevron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FF0000"/>
                </a:solidFill>
              </a:ln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4137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971600" y="2555612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>
                <a:solidFill>
                  <a:prstClr val="white"/>
                </a:solidFill>
              </a:rPr>
              <a:t>소제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71600" y="3131676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prstClr val="white"/>
                </a:solidFill>
              </a:rPr>
              <a:t>소제목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150381" y="87015"/>
            <a:ext cx="2340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주요기능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7994804" y="-2537"/>
            <a:ext cx="720080" cy="276399"/>
            <a:chOff x="8244408" y="617193"/>
            <a:chExt cx="720080" cy="276399"/>
          </a:xfrm>
        </p:grpSpPr>
        <p:sp>
          <p:nvSpPr>
            <p:cNvPr id="17" name="이등변 삼각형 16"/>
            <p:cNvSpPr/>
            <p:nvPr/>
          </p:nvSpPr>
          <p:spPr>
            <a:xfrm rot="10800000">
              <a:off x="8244408" y="617193"/>
              <a:ext cx="576064" cy="276399"/>
            </a:xfrm>
            <a:prstGeom prst="triangle">
              <a:avLst/>
            </a:prstGeom>
            <a:solidFill>
              <a:schemeClr val="tx1">
                <a:lumMod val="50000"/>
                <a:lumOff val="50000"/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이등변 삼각형 17"/>
            <p:cNvSpPr/>
            <p:nvPr/>
          </p:nvSpPr>
          <p:spPr>
            <a:xfrm rot="10800000">
              <a:off x="8388424" y="617193"/>
              <a:ext cx="576064" cy="276399"/>
            </a:xfrm>
            <a:prstGeom prst="triangle">
              <a:avLst/>
            </a:prstGeom>
            <a:solidFill>
              <a:schemeClr val="tx1">
                <a:lumMod val="50000"/>
                <a:lumOff val="50000"/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2" name="직사각형 11"/>
          <p:cNvSpPr/>
          <p:nvPr/>
        </p:nvSpPr>
        <p:spPr>
          <a:xfrm>
            <a:off x="6876256" y="3140968"/>
            <a:ext cx="936104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4499992" y="2636912"/>
            <a:ext cx="504056" cy="288032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8245326" y="3861048"/>
            <a:ext cx="575145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7419659" y="3428999"/>
            <a:ext cx="968765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3275856" y="5517232"/>
            <a:ext cx="1184910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1908243" y="548680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20688"/>
            <a:ext cx="9144000" cy="5350576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0" y="841069"/>
            <a:ext cx="3033365" cy="338554"/>
          </a:xfrm>
          <a:prstGeom prst="rect">
            <a:avLst/>
          </a:prstGeom>
          <a:solidFill>
            <a:schemeClr val="bg2">
              <a:alpha val="97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spc="-150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마이페이지</a:t>
            </a:r>
            <a:r>
              <a:rPr lang="en-US" altLang="ko-KR" sz="1600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-</a:t>
            </a:r>
            <a:r>
              <a:rPr lang="ko-KR" altLang="en-US" sz="1600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상품문의내역</a:t>
            </a:r>
            <a:endParaRPr lang="ko-KR" altLang="en-US" sz="1600" b="1" spc="-15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23" name="갈매기형 수장 22"/>
          <p:cNvSpPr/>
          <p:nvPr/>
        </p:nvSpPr>
        <p:spPr>
          <a:xfrm flipV="1">
            <a:off x="395536" y="4797152"/>
            <a:ext cx="72008" cy="45719"/>
          </a:xfrm>
          <a:prstGeom prst="chevron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FF0000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267744" y="2852937"/>
            <a:ext cx="1368152" cy="6480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6829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971600" y="2555612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>
                <a:solidFill>
                  <a:prstClr val="white"/>
                </a:solidFill>
              </a:rPr>
              <a:t>소제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71600" y="3131676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prstClr val="white"/>
                </a:solidFill>
              </a:rPr>
              <a:t>소제목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150381" y="87015"/>
            <a:ext cx="2340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주요기능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7994804" y="-2537"/>
            <a:ext cx="720080" cy="276399"/>
            <a:chOff x="8244408" y="617193"/>
            <a:chExt cx="720080" cy="276399"/>
          </a:xfrm>
        </p:grpSpPr>
        <p:sp>
          <p:nvSpPr>
            <p:cNvPr id="17" name="이등변 삼각형 16"/>
            <p:cNvSpPr/>
            <p:nvPr/>
          </p:nvSpPr>
          <p:spPr>
            <a:xfrm rot="10800000">
              <a:off x="8244408" y="617193"/>
              <a:ext cx="576064" cy="276399"/>
            </a:xfrm>
            <a:prstGeom prst="triangle">
              <a:avLst/>
            </a:prstGeom>
            <a:solidFill>
              <a:schemeClr val="tx1">
                <a:lumMod val="50000"/>
                <a:lumOff val="50000"/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이등변 삼각형 17"/>
            <p:cNvSpPr/>
            <p:nvPr/>
          </p:nvSpPr>
          <p:spPr>
            <a:xfrm rot="10800000">
              <a:off x="8388424" y="617193"/>
              <a:ext cx="576064" cy="276399"/>
            </a:xfrm>
            <a:prstGeom prst="triangle">
              <a:avLst/>
            </a:prstGeom>
            <a:solidFill>
              <a:schemeClr val="tx1">
                <a:lumMod val="50000"/>
                <a:lumOff val="50000"/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2" name="직사각형 11"/>
          <p:cNvSpPr/>
          <p:nvPr/>
        </p:nvSpPr>
        <p:spPr>
          <a:xfrm>
            <a:off x="6876256" y="3140968"/>
            <a:ext cx="936104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4499992" y="2636912"/>
            <a:ext cx="504056" cy="288032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3275856" y="5517232"/>
            <a:ext cx="1184910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1908243" y="548680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직사각형 3"/>
          <p:cNvSpPr/>
          <p:nvPr/>
        </p:nvSpPr>
        <p:spPr>
          <a:xfrm>
            <a:off x="2267744" y="2852937"/>
            <a:ext cx="1368152" cy="6480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45647"/>
            <a:ext cx="9144000" cy="576430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0" y="786190"/>
            <a:ext cx="3150381" cy="338554"/>
          </a:xfrm>
          <a:prstGeom prst="rect">
            <a:avLst/>
          </a:prstGeom>
          <a:solidFill>
            <a:schemeClr val="bg2">
              <a:alpha val="97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spc="-150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마이페이지</a:t>
            </a:r>
            <a:r>
              <a:rPr lang="en-US" altLang="ko-KR" sz="1600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-</a:t>
            </a:r>
            <a:r>
              <a:rPr lang="ko-KR" altLang="en-US" sz="1600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상품문의 상세보기</a:t>
            </a:r>
            <a:endParaRPr lang="ko-KR" altLang="en-US" sz="1600" b="1" spc="-15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995936" y="6309320"/>
            <a:ext cx="792088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7684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extBox 68"/>
          <p:cNvSpPr txBox="1"/>
          <p:nvPr/>
        </p:nvSpPr>
        <p:spPr>
          <a:xfrm>
            <a:off x="3150381" y="87015"/>
            <a:ext cx="2340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주요기능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7994804" y="-2537"/>
            <a:ext cx="720080" cy="276399"/>
            <a:chOff x="8244408" y="617193"/>
            <a:chExt cx="720080" cy="276399"/>
          </a:xfrm>
        </p:grpSpPr>
        <p:sp>
          <p:nvSpPr>
            <p:cNvPr id="17" name="이등변 삼각형 16"/>
            <p:cNvSpPr/>
            <p:nvPr/>
          </p:nvSpPr>
          <p:spPr>
            <a:xfrm rot="10800000">
              <a:off x="8244408" y="617193"/>
              <a:ext cx="576064" cy="276399"/>
            </a:xfrm>
            <a:prstGeom prst="triangle">
              <a:avLst/>
            </a:prstGeom>
            <a:solidFill>
              <a:schemeClr val="tx1">
                <a:lumMod val="50000"/>
                <a:lumOff val="50000"/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이등변 삼각형 17"/>
            <p:cNvSpPr/>
            <p:nvPr/>
          </p:nvSpPr>
          <p:spPr>
            <a:xfrm rot="10800000">
              <a:off x="8388424" y="617193"/>
              <a:ext cx="576064" cy="276399"/>
            </a:xfrm>
            <a:prstGeom prst="triangle">
              <a:avLst/>
            </a:prstGeom>
            <a:solidFill>
              <a:schemeClr val="tx1">
                <a:lumMod val="50000"/>
                <a:lumOff val="50000"/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cxnSp>
        <p:nvCxnSpPr>
          <p:cNvPr id="11" name="직선 연결선 10"/>
          <p:cNvCxnSpPr/>
          <p:nvPr/>
        </p:nvCxnSpPr>
        <p:spPr>
          <a:xfrm>
            <a:off x="1908243" y="548680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갈매기형 수장 13"/>
          <p:cNvSpPr/>
          <p:nvPr/>
        </p:nvSpPr>
        <p:spPr>
          <a:xfrm>
            <a:off x="107504" y="5445224"/>
            <a:ext cx="72008" cy="72008"/>
          </a:xfrm>
          <a:prstGeom prst="chevron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FF0000"/>
                </a:solidFill>
              </a:ln>
              <a:solidFill>
                <a:schemeClr val="tx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35527"/>
            <a:ext cx="9144000" cy="567312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3409" y="836712"/>
            <a:ext cx="3490479" cy="369332"/>
          </a:xfrm>
          <a:prstGeom prst="rect">
            <a:avLst/>
          </a:prstGeom>
          <a:solidFill>
            <a:schemeClr val="bg2">
              <a:alpha val="97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pc="-150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마이페이지</a:t>
            </a:r>
            <a:r>
              <a:rPr lang="en-US" altLang="ko-KR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-</a:t>
            </a:r>
            <a:r>
              <a:rPr lang="ko-KR" altLang="en-US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상품문의 수정하기</a:t>
            </a:r>
            <a:endParaRPr lang="ko-KR" altLang="en-US" b="1" spc="-15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4320511" y="6165304"/>
            <a:ext cx="899561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5383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971600" y="2555612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>
                <a:solidFill>
                  <a:prstClr val="white"/>
                </a:solidFill>
              </a:rPr>
              <a:t>소제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71600" y="3131676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prstClr val="white"/>
                </a:solidFill>
              </a:rPr>
              <a:t>소제목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150381" y="87015"/>
            <a:ext cx="2340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주요기능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7994804" y="-2537"/>
            <a:ext cx="720080" cy="276399"/>
            <a:chOff x="8244408" y="617193"/>
            <a:chExt cx="720080" cy="276399"/>
          </a:xfrm>
        </p:grpSpPr>
        <p:sp>
          <p:nvSpPr>
            <p:cNvPr id="17" name="이등변 삼각형 16"/>
            <p:cNvSpPr/>
            <p:nvPr/>
          </p:nvSpPr>
          <p:spPr>
            <a:xfrm rot="10800000">
              <a:off x="8244408" y="617193"/>
              <a:ext cx="576064" cy="276399"/>
            </a:xfrm>
            <a:prstGeom prst="triangle">
              <a:avLst/>
            </a:prstGeom>
            <a:solidFill>
              <a:schemeClr val="tx1">
                <a:lumMod val="50000"/>
                <a:lumOff val="50000"/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이등변 삼각형 17"/>
            <p:cNvSpPr/>
            <p:nvPr/>
          </p:nvSpPr>
          <p:spPr>
            <a:xfrm rot="10800000">
              <a:off x="8388424" y="617193"/>
              <a:ext cx="576064" cy="276399"/>
            </a:xfrm>
            <a:prstGeom prst="triangle">
              <a:avLst/>
            </a:prstGeom>
            <a:solidFill>
              <a:schemeClr val="tx1">
                <a:lumMod val="50000"/>
                <a:lumOff val="50000"/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cxnSp>
        <p:nvCxnSpPr>
          <p:cNvPr id="11" name="직선 연결선 10"/>
          <p:cNvCxnSpPr/>
          <p:nvPr/>
        </p:nvCxnSpPr>
        <p:spPr>
          <a:xfrm>
            <a:off x="1908243" y="548680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88" y="663258"/>
            <a:ext cx="9144000" cy="5646061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3059832" y="3068960"/>
            <a:ext cx="592455" cy="2253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갈매기형 수장 13"/>
          <p:cNvSpPr/>
          <p:nvPr/>
        </p:nvSpPr>
        <p:spPr>
          <a:xfrm>
            <a:off x="395536" y="5157192"/>
            <a:ext cx="72008" cy="72008"/>
          </a:xfrm>
          <a:prstGeom prst="chevron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FF0000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7236296" y="2420888"/>
            <a:ext cx="1008112" cy="2253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26760" y="898393"/>
            <a:ext cx="3490479" cy="369332"/>
          </a:xfrm>
          <a:prstGeom prst="rect">
            <a:avLst/>
          </a:prstGeom>
          <a:solidFill>
            <a:schemeClr val="bg2">
              <a:alpha val="97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pc="-150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마이페이지</a:t>
            </a:r>
            <a:r>
              <a:rPr lang="en-US" altLang="ko-KR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-</a:t>
            </a:r>
            <a:r>
              <a:rPr lang="ko-KR" altLang="en-US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일반문의내역</a:t>
            </a:r>
            <a:endParaRPr lang="ko-KR" altLang="en-US" b="1" spc="-15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5382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extBox 68"/>
          <p:cNvSpPr txBox="1"/>
          <p:nvPr/>
        </p:nvSpPr>
        <p:spPr>
          <a:xfrm>
            <a:off x="3150381" y="87015"/>
            <a:ext cx="2340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주요기능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7994804" y="-2537"/>
            <a:ext cx="720080" cy="276399"/>
            <a:chOff x="8244408" y="617193"/>
            <a:chExt cx="720080" cy="276399"/>
          </a:xfrm>
        </p:grpSpPr>
        <p:sp>
          <p:nvSpPr>
            <p:cNvPr id="17" name="이등변 삼각형 16"/>
            <p:cNvSpPr/>
            <p:nvPr/>
          </p:nvSpPr>
          <p:spPr>
            <a:xfrm rot="10800000">
              <a:off x="8244408" y="617193"/>
              <a:ext cx="576064" cy="276399"/>
            </a:xfrm>
            <a:prstGeom prst="triangle">
              <a:avLst/>
            </a:prstGeom>
            <a:solidFill>
              <a:schemeClr val="tx1">
                <a:lumMod val="50000"/>
                <a:lumOff val="50000"/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이등변 삼각형 17"/>
            <p:cNvSpPr/>
            <p:nvPr/>
          </p:nvSpPr>
          <p:spPr>
            <a:xfrm rot="10800000">
              <a:off x="8388424" y="617193"/>
              <a:ext cx="576064" cy="276399"/>
            </a:xfrm>
            <a:prstGeom prst="triangle">
              <a:avLst/>
            </a:prstGeom>
            <a:solidFill>
              <a:schemeClr val="tx1">
                <a:lumMod val="50000"/>
                <a:lumOff val="50000"/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cxnSp>
        <p:nvCxnSpPr>
          <p:cNvPr id="11" name="직선 연결선 10"/>
          <p:cNvCxnSpPr/>
          <p:nvPr/>
        </p:nvCxnSpPr>
        <p:spPr>
          <a:xfrm>
            <a:off x="1908243" y="548680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03" y="635669"/>
            <a:ext cx="9144000" cy="574565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3409" y="836712"/>
            <a:ext cx="3490479" cy="369332"/>
          </a:xfrm>
          <a:prstGeom prst="rect">
            <a:avLst/>
          </a:prstGeom>
          <a:solidFill>
            <a:schemeClr val="bg2">
              <a:alpha val="97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pc="-150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마이페이지</a:t>
            </a:r>
            <a:r>
              <a:rPr lang="en-US" altLang="ko-KR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-</a:t>
            </a:r>
            <a:r>
              <a:rPr lang="ko-KR" altLang="en-US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일반문의 상세보기</a:t>
            </a:r>
            <a:endParaRPr lang="ko-KR" altLang="en-US" b="1" spc="-15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4" name="갈매기형 수장 13"/>
          <p:cNvSpPr/>
          <p:nvPr/>
        </p:nvSpPr>
        <p:spPr>
          <a:xfrm>
            <a:off x="107504" y="5445224"/>
            <a:ext cx="72008" cy="72008"/>
          </a:xfrm>
          <a:prstGeom prst="chevron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FF0000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4427984" y="5949280"/>
            <a:ext cx="648072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3493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extBox 68"/>
          <p:cNvSpPr txBox="1"/>
          <p:nvPr/>
        </p:nvSpPr>
        <p:spPr>
          <a:xfrm>
            <a:off x="3150381" y="87015"/>
            <a:ext cx="2340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주요기능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7994804" y="-2537"/>
            <a:ext cx="720080" cy="276399"/>
            <a:chOff x="8244408" y="617193"/>
            <a:chExt cx="720080" cy="276399"/>
          </a:xfrm>
        </p:grpSpPr>
        <p:sp>
          <p:nvSpPr>
            <p:cNvPr id="17" name="이등변 삼각형 16"/>
            <p:cNvSpPr/>
            <p:nvPr/>
          </p:nvSpPr>
          <p:spPr>
            <a:xfrm rot="10800000">
              <a:off x="8244408" y="617193"/>
              <a:ext cx="576064" cy="276399"/>
            </a:xfrm>
            <a:prstGeom prst="triangle">
              <a:avLst/>
            </a:prstGeom>
            <a:solidFill>
              <a:schemeClr val="tx1">
                <a:lumMod val="50000"/>
                <a:lumOff val="50000"/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이등변 삼각형 17"/>
            <p:cNvSpPr/>
            <p:nvPr/>
          </p:nvSpPr>
          <p:spPr>
            <a:xfrm rot="10800000">
              <a:off x="8388424" y="617193"/>
              <a:ext cx="576064" cy="276399"/>
            </a:xfrm>
            <a:prstGeom prst="triangle">
              <a:avLst/>
            </a:prstGeom>
            <a:solidFill>
              <a:schemeClr val="tx1">
                <a:lumMod val="50000"/>
                <a:lumOff val="50000"/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cxnSp>
        <p:nvCxnSpPr>
          <p:cNvPr id="11" name="직선 연결선 10"/>
          <p:cNvCxnSpPr/>
          <p:nvPr/>
        </p:nvCxnSpPr>
        <p:spPr>
          <a:xfrm>
            <a:off x="1908243" y="548680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갈매기형 수장 13"/>
          <p:cNvSpPr/>
          <p:nvPr/>
        </p:nvSpPr>
        <p:spPr>
          <a:xfrm>
            <a:off x="107504" y="5445224"/>
            <a:ext cx="72008" cy="72008"/>
          </a:xfrm>
          <a:prstGeom prst="chevron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FF0000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4427984" y="5949280"/>
            <a:ext cx="648072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4139952" y="6237312"/>
            <a:ext cx="1152128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20688"/>
            <a:ext cx="9144000" cy="608094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3409" y="836712"/>
            <a:ext cx="3490479" cy="369332"/>
          </a:xfrm>
          <a:prstGeom prst="rect">
            <a:avLst/>
          </a:prstGeom>
          <a:solidFill>
            <a:schemeClr val="bg2">
              <a:alpha val="97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pc="-150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마이페이지</a:t>
            </a:r>
            <a:r>
              <a:rPr lang="en-US" altLang="ko-KR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-</a:t>
            </a:r>
            <a:r>
              <a:rPr lang="ko-KR" altLang="en-US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일반문의 수정하기</a:t>
            </a:r>
            <a:endParaRPr lang="ko-KR" altLang="en-US" b="1" spc="-15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851920" y="6165304"/>
            <a:ext cx="1152128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8879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971600" y="2555612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>
                <a:solidFill>
                  <a:prstClr val="white"/>
                </a:solidFill>
              </a:rPr>
              <a:t>소제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71600" y="3131676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prstClr val="white"/>
                </a:solidFill>
              </a:rPr>
              <a:t>소제목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150381" y="87015"/>
            <a:ext cx="2340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주요기능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7994804" y="-2537"/>
            <a:ext cx="720080" cy="276399"/>
            <a:chOff x="8244408" y="617193"/>
            <a:chExt cx="720080" cy="276399"/>
          </a:xfrm>
        </p:grpSpPr>
        <p:sp>
          <p:nvSpPr>
            <p:cNvPr id="17" name="이등변 삼각형 16"/>
            <p:cNvSpPr/>
            <p:nvPr/>
          </p:nvSpPr>
          <p:spPr>
            <a:xfrm rot="10800000">
              <a:off x="8244408" y="617193"/>
              <a:ext cx="576064" cy="276399"/>
            </a:xfrm>
            <a:prstGeom prst="triangle">
              <a:avLst/>
            </a:prstGeom>
            <a:solidFill>
              <a:schemeClr val="tx1">
                <a:lumMod val="50000"/>
                <a:lumOff val="50000"/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이등변 삼각형 17"/>
            <p:cNvSpPr/>
            <p:nvPr/>
          </p:nvSpPr>
          <p:spPr>
            <a:xfrm rot="10800000">
              <a:off x="8388424" y="617193"/>
              <a:ext cx="576064" cy="276399"/>
            </a:xfrm>
            <a:prstGeom prst="triangle">
              <a:avLst/>
            </a:prstGeom>
            <a:solidFill>
              <a:schemeClr val="tx1">
                <a:lumMod val="50000"/>
                <a:lumOff val="50000"/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30235"/>
            <a:ext cx="9144000" cy="612247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3409" y="663259"/>
            <a:ext cx="3490479" cy="369332"/>
          </a:xfrm>
          <a:prstGeom prst="rect">
            <a:avLst/>
          </a:prstGeom>
          <a:solidFill>
            <a:schemeClr val="bg2">
              <a:alpha val="97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pc="-150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마이페이지</a:t>
            </a:r>
            <a:r>
              <a:rPr lang="en-US" altLang="ko-KR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-</a:t>
            </a:r>
            <a:r>
              <a:rPr lang="ko-KR" altLang="en-US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일반문의</a:t>
            </a:r>
            <a:r>
              <a:rPr lang="en-US" altLang="ko-KR" b="1" spc="-15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작성</a:t>
            </a:r>
            <a:endParaRPr lang="ko-KR" altLang="en-US" b="1" spc="-15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1908243" y="548680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2642" y="5517232"/>
            <a:ext cx="2772162" cy="685896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5220072" y="5517232"/>
            <a:ext cx="2774732" cy="648072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4764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2060848"/>
            <a:ext cx="9144000" cy="2808312"/>
          </a:xfrm>
          <a:prstGeom prst="rect">
            <a:avLst/>
          </a:prstGeom>
          <a:solidFill>
            <a:schemeClr val="tx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07504" y="2587841"/>
            <a:ext cx="9144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b="1" dirty="0" smtClean="0">
                <a:solidFill>
                  <a:schemeClr val="bg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주요기능</a:t>
            </a:r>
            <a:endParaRPr lang="en-US" altLang="ko-KR" sz="5400" b="1" dirty="0" smtClean="0">
              <a:solidFill>
                <a:schemeClr val="bg1"/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  <a:p>
            <a:pPr algn="ctr"/>
            <a:r>
              <a:rPr lang="en-US" altLang="ko-KR" sz="5400" b="1" dirty="0" smtClean="0">
                <a:solidFill>
                  <a:schemeClr val="bg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- </a:t>
            </a:r>
            <a:r>
              <a:rPr lang="ko-KR" altLang="en-US" sz="5400" b="1" dirty="0" smtClean="0">
                <a:solidFill>
                  <a:schemeClr val="bg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상품 </a:t>
            </a:r>
            <a:r>
              <a:rPr lang="en-US" altLang="ko-KR" sz="5400" b="1" dirty="0" smtClean="0">
                <a:solidFill>
                  <a:schemeClr val="bg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-</a:t>
            </a:r>
            <a:endParaRPr lang="ko-KR" altLang="en-US" sz="5400" b="1" dirty="0">
              <a:solidFill>
                <a:schemeClr val="bg1"/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00645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620688"/>
            <a:ext cx="914400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prstClr val="white"/>
                </a:solidFill>
              </a:rPr>
              <a:t>ㅅ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971600" y="2555612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>
                <a:solidFill>
                  <a:prstClr val="white"/>
                </a:solidFill>
              </a:rPr>
              <a:t>소제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71600" y="3131676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prstClr val="white"/>
                </a:solidFill>
              </a:rPr>
              <a:t>소제목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87524" y="755225"/>
            <a:ext cx="3564396" cy="369332"/>
          </a:xfrm>
          <a:prstGeom prst="rect">
            <a:avLst/>
          </a:prstGeom>
          <a:solidFill>
            <a:schemeClr val="bg2">
              <a:alpha val="97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상품</a:t>
            </a:r>
            <a:r>
              <a:rPr lang="en-US" altLang="ko-KR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리스트 화면 </a:t>
            </a:r>
            <a:r>
              <a:rPr lang="en-US" altLang="ko-KR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– (</a:t>
            </a:r>
            <a:r>
              <a:rPr lang="ko-KR" altLang="en-US" b="1" spc="-150" dirty="0" smtClean="0">
                <a:solidFill>
                  <a:srgbClr val="FF0000"/>
                </a:solidFill>
              </a:rPr>
              <a:t>카테고리 </a:t>
            </a:r>
            <a:r>
              <a:rPr lang="ko-KR" altLang="en-US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버튼</a:t>
            </a:r>
            <a:r>
              <a:rPr lang="en-US" altLang="ko-KR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)</a:t>
            </a:r>
            <a:endParaRPr lang="ko-KR" altLang="en-US" b="1" spc="-15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150381" y="87015"/>
            <a:ext cx="2340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주요기능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70" name="직선 연결선 69"/>
          <p:cNvCxnSpPr/>
          <p:nvPr/>
        </p:nvCxnSpPr>
        <p:spPr>
          <a:xfrm>
            <a:off x="1908243" y="548680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이등변 삼각형 70"/>
          <p:cNvSpPr/>
          <p:nvPr/>
        </p:nvSpPr>
        <p:spPr>
          <a:xfrm rot="10800000">
            <a:off x="8244408" y="617193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2" name="이등변 삼각형 71"/>
          <p:cNvSpPr/>
          <p:nvPr/>
        </p:nvSpPr>
        <p:spPr>
          <a:xfrm rot="10800000">
            <a:off x="8388424" y="617193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58787"/>
            <a:ext cx="9115232" cy="41044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2426822" y="2132856"/>
            <a:ext cx="3960440" cy="29267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7046014" y="2186280"/>
            <a:ext cx="1924317" cy="92333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신발 종류별 </a:t>
            </a:r>
            <a:endParaRPr lang="en-US" altLang="ko-KR" dirty="0" smtClean="0"/>
          </a:p>
          <a:p>
            <a:r>
              <a:rPr lang="ko-KR" altLang="en-US" dirty="0" smtClean="0"/>
              <a:t>카테고리 버튼 분류</a:t>
            </a:r>
            <a:endParaRPr lang="ko-KR" altLang="en-US" dirty="0"/>
          </a:p>
        </p:txBody>
      </p:sp>
      <p:cxnSp>
        <p:nvCxnSpPr>
          <p:cNvPr id="7" name="직선 화살표 연결선 6"/>
          <p:cNvCxnSpPr>
            <a:stCxn id="3" idx="3"/>
          </p:cNvCxnSpPr>
          <p:nvPr/>
        </p:nvCxnSpPr>
        <p:spPr>
          <a:xfrm>
            <a:off x="6387262" y="2279195"/>
            <a:ext cx="658752" cy="0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8167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617075"/>
            <a:ext cx="914400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150381" y="87015"/>
            <a:ext cx="2340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프로그램 소개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1908243" y="548680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이등변 삼각형 7"/>
          <p:cNvSpPr/>
          <p:nvPr/>
        </p:nvSpPr>
        <p:spPr>
          <a:xfrm rot="10800000">
            <a:off x="323528" y="617075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이등변 삼각형 9"/>
          <p:cNvSpPr/>
          <p:nvPr/>
        </p:nvSpPr>
        <p:spPr>
          <a:xfrm rot="10800000">
            <a:off x="539552" y="617075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5C94F937-36CF-49C2-84FE-8CA3CC0B3F65}"/>
              </a:ext>
            </a:extLst>
          </p:cNvPr>
          <p:cNvSpPr txBox="1"/>
          <p:nvPr/>
        </p:nvSpPr>
        <p:spPr>
          <a:xfrm>
            <a:off x="827584" y="4268483"/>
            <a:ext cx="8064896" cy="830997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endParaRPr lang="en-US" altLang="ko-KR" sz="1600" b="1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ko-KR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훈련기간 </a:t>
            </a: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동안 배운 모든 </a:t>
            </a:r>
            <a:r>
              <a:rPr lang="ko-KR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기술들을 적용하여 </a:t>
            </a: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프로젝트 </a:t>
            </a:r>
            <a:r>
              <a:rPr lang="ko-KR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기획</a:t>
            </a:r>
            <a:r>
              <a:rPr lang="en-US" altLang="ko-KR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,</a:t>
            </a:r>
            <a:r>
              <a:rPr lang="ko-KR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설계</a:t>
            </a:r>
            <a:r>
              <a:rPr lang="en-US" altLang="ko-KR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디자인</a:t>
            </a:r>
            <a:r>
              <a:rPr lang="en-US" altLang="ko-KR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,</a:t>
            </a:r>
            <a:r>
              <a:rPr lang="ko-KR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기능구현까지 실제 실무에서 사용되는 기술과 과정을 경험함으로써 개발자로서의 역량강화</a:t>
            </a:r>
            <a:endParaRPr lang="en-US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5C94F937-36CF-49C2-84FE-8CA3CC0B3F65}"/>
              </a:ext>
            </a:extLst>
          </p:cNvPr>
          <p:cNvSpPr txBox="1"/>
          <p:nvPr/>
        </p:nvSpPr>
        <p:spPr>
          <a:xfrm>
            <a:off x="971601" y="1628725"/>
            <a:ext cx="6224007" cy="1877437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endParaRPr lang="en-US" altLang="ko-KR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다양한  브랜드와</a:t>
            </a:r>
            <a:r>
              <a:rPr lang="en-US" altLang="ko-KR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카테고리의 상품을 자유롭게 등록 </a:t>
            </a:r>
            <a:r>
              <a:rPr lang="en-US" altLang="ko-KR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/ </a:t>
            </a:r>
            <a:r>
              <a:rPr lang="ko-KR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판매</a:t>
            </a:r>
            <a:endParaRPr lang="en-US" altLang="ko-KR" sz="1600" b="1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altLang="ko-KR" sz="1600" b="1" dirty="0" smtClean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ko-KR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심플하고 직관적인 디자인으로</a:t>
            </a:r>
            <a:r>
              <a:rPr lang="en-US" altLang="ko-KR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고객이 쉽고 빠르게 상품주문</a:t>
            </a:r>
            <a:endParaRPr lang="en-US" altLang="ko-KR" sz="1600" b="1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altLang="ko-KR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ko-KR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구매금액 </a:t>
            </a:r>
            <a:r>
              <a:rPr lang="en-US" altLang="ko-KR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&amp; </a:t>
            </a:r>
            <a:r>
              <a:rPr lang="ko-KR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리뷰작성에 따른 회원등급 부여와 혜택 제공</a:t>
            </a:r>
            <a:endParaRPr lang="en-US" altLang="ko-KR" sz="1600" b="1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683568" y="4617978"/>
            <a:ext cx="130142" cy="132005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906529" y="1988840"/>
            <a:ext cx="130142" cy="132005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899592" y="2480960"/>
            <a:ext cx="130142" cy="132005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906529" y="2961857"/>
            <a:ext cx="130142" cy="132005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3527884" y="1196752"/>
            <a:ext cx="20882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“ 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신발 쇼핑몰 “</a:t>
            </a:r>
            <a:endParaRPr lang="en-US" altLang="ko-KR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ko-KR" alt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3388064" y="3938135"/>
            <a:ext cx="20882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“ 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제작 배경“</a:t>
            </a:r>
            <a:endParaRPr lang="en-US" altLang="ko-KR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33492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620688"/>
            <a:ext cx="914400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prstClr val="white"/>
                </a:solidFill>
              </a:rPr>
              <a:t>ㅅ</a:t>
            </a:r>
            <a:endParaRPr lang="ko-KR" altLang="en-US" dirty="0">
              <a:solidFill>
                <a:prstClr val="white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24557"/>
            <a:ext cx="9144000" cy="52201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7" name="TextBox 26"/>
          <p:cNvSpPr txBox="1"/>
          <p:nvPr/>
        </p:nvSpPr>
        <p:spPr>
          <a:xfrm>
            <a:off x="971600" y="2555612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>
                <a:solidFill>
                  <a:prstClr val="white"/>
                </a:solidFill>
              </a:rPr>
              <a:t>소제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71600" y="3131676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prstClr val="white"/>
                </a:solidFill>
              </a:rPr>
              <a:t>소제목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87523" y="755225"/>
            <a:ext cx="2139299" cy="369332"/>
          </a:xfrm>
          <a:prstGeom prst="rect">
            <a:avLst/>
          </a:prstGeom>
          <a:solidFill>
            <a:schemeClr val="bg2">
              <a:alpha val="97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브랜드 리스트화면 </a:t>
            </a:r>
            <a:endParaRPr lang="ko-KR" altLang="en-US" b="1" spc="-15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150381" y="87015"/>
            <a:ext cx="2340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주요기능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70" name="직선 연결선 69"/>
          <p:cNvCxnSpPr/>
          <p:nvPr/>
        </p:nvCxnSpPr>
        <p:spPr>
          <a:xfrm>
            <a:off x="1908243" y="548680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이등변 삼각형 70"/>
          <p:cNvSpPr/>
          <p:nvPr/>
        </p:nvSpPr>
        <p:spPr>
          <a:xfrm rot="10800000">
            <a:off x="8244408" y="617193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2" name="이등변 삼각형 71"/>
          <p:cNvSpPr/>
          <p:nvPr/>
        </p:nvSpPr>
        <p:spPr>
          <a:xfrm rot="10800000">
            <a:off x="8388424" y="617193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27584" y="1986517"/>
            <a:ext cx="7560840" cy="21834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843808" y="1124557"/>
            <a:ext cx="3600400" cy="3693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브랜드 알파벳 순서 별 버튼 분류</a:t>
            </a:r>
            <a:endParaRPr lang="ko-KR" altLang="en-US" dirty="0"/>
          </a:p>
        </p:txBody>
      </p:sp>
      <p:cxnSp>
        <p:nvCxnSpPr>
          <p:cNvPr id="7" name="직선 화살표 연결선 6"/>
          <p:cNvCxnSpPr>
            <a:endCxn id="4" idx="1"/>
          </p:cNvCxnSpPr>
          <p:nvPr/>
        </p:nvCxnSpPr>
        <p:spPr>
          <a:xfrm flipV="1">
            <a:off x="2195736" y="1309223"/>
            <a:ext cx="648072" cy="677296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1247219" y="2357264"/>
            <a:ext cx="6565141" cy="37360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1247219" y="6093296"/>
            <a:ext cx="6565141" cy="3693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관리자가 등록한 브랜드만 표시</a:t>
            </a:r>
            <a:r>
              <a:rPr lang="en-US" altLang="ko-KR" sz="1100" dirty="0" smtClean="0"/>
              <a:t>(</a:t>
            </a:r>
            <a:r>
              <a:rPr lang="ko-KR" altLang="en-US" sz="1100" dirty="0" smtClean="0"/>
              <a:t>클릭 시 브랜드 별 상품 출력</a:t>
            </a:r>
            <a:r>
              <a:rPr lang="en-US" altLang="ko-KR" sz="1100" dirty="0" smtClean="0"/>
              <a:t>)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801180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620688"/>
            <a:ext cx="914400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prstClr val="white"/>
                </a:solidFill>
              </a:rPr>
              <a:t>ㅅ</a:t>
            </a:r>
            <a:endParaRPr lang="ko-KR" altLang="en-US" dirty="0">
              <a:solidFill>
                <a:prstClr val="white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04497"/>
            <a:ext cx="7812360" cy="54565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7" name="TextBox 26"/>
          <p:cNvSpPr txBox="1"/>
          <p:nvPr/>
        </p:nvSpPr>
        <p:spPr>
          <a:xfrm>
            <a:off x="971600" y="2555612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>
                <a:solidFill>
                  <a:prstClr val="white"/>
                </a:solidFill>
              </a:rPr>
              <a:t>소제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71600" y="3131676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prstClr val="white"/>
                </a:solidFill>
              </a:rPr>
              <a:t>소제목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87523" y="755225"/>
            <a:ext cx="2139299" cy="369332"/>
          </a:xfrm>
          <a:prstGeom prst="rect">
            <a:avLst/>
          </a:prstGeom>
          <a:solidFill>
            <a:schemeClr val="bg2">
              <a:alpha val="97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상품 상세 화면 </a:t>
            </a:r>
            <a:endParaRPr lang="ko-KR" altLang="en-US" b="1" spc="-15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150381" y="87015"/>
            <a:ext cx="2340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주요기능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70" name="직선 연결선 69"/>
          <p:cNvCxnSpPr/>
          <p:nvPr/>
        </p:nvCxnSpPr>
        <p:spPr>
          <a:xfrm>
            <a:off x="1908243" y="548680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이등변 삼각형 70"/>
          <p:cNvSpPr/>
          <p:nvPr/>
        </p:nvSpPr>
        <p:spPr>
          <a:xfrm rot="10800000">
            <a:off x="8244408" y="617193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2" name="이등변 삼각형 71"/>
          <p:cNvSpPr/>
          <p:nvPr/>
        </p:nvSpPr>
        <p:spPr>
          <a:xfrm rot="10800000">
            <a:off x="8388424" y="617193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710221" y="5589240"/>
            <a:ext cx="2861779" cy="50405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710221" y="6093296"/>
            <a:ext cx="3149811" cy="27699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상품 상제정보 및 후기</a:t>
            </a:r>
            <a:r>
              <a:rPr lang="en-US" altLang="ko-KR" sz="1200" dirty="0" smtClean="0"/>
              <a:t>,</a:t>
            </a:r>
            <a:r>
              <a:rPr lang="ko-KR" altLang="en-US" sz="1200" dirty="0" smtClean="0"/>
              <a:t>문의 게시판 분류 </a:t>
            </a:r>
            <a:r>
              <a:rPr lang="ko-KR" altLang="en-US" sz="1200" dirty="0" err="1" smtClean="0"/>
              <a:t>텝</a:t>
            </a:r>
            <a:endParaRPr lang="ko-KR" altLang="en-US" sz="1200" dirty="0"/>
          </a:p>
        </p:txBody>
      </p:sp>
      <p:sp>
        <p:nvSpPr>
          <p:cNvPr id="21" name="직사각형 20"/>
          <p:cNvSpPr/>
          <p:nvPr/>
        </p:nvSpPr>
        <p:spPr>
          <a:xfrm>
            <a:off x="5490641" y="2740278"/>
            <a:ext cx="1601639" cy="292097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7092280" y="2740278"/>
            <a:ext cx="2016224" cy="2031325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상품 브랜드 및 </a:t>
            </a:r>
            <a:endParaRPr lang="en-US" altLang="ko-KR" sz="1400" dirty="0" smtClean="0"/>
          </a:p>
          <a:p>
            <a:r>
              <a:rPr lang="ko-KR" altLang="en-US" sz="1400" dirty="0" smtClean="0"/>
              <a:t>상품 대표이름 표시</a:t>
            </a:r>
            <a:endParaRPr lang="en-US" altLang="ko-KR" sz="1400" dirty="0"/>
          </a:p>
          <a:p>
            <a:endParaRPr lang="en-US" altLang="ko-KR" dirty="0" smtClean="0"/>
          </a:p>
          <a:p>
            <a:r>
              <a:rPr lang="ko-KR" altLang="en-US" sz="1400" dirty="0" smtClean="0"/>
              <a:t>색상</a:t>
            </a:r>
            <a:r>
              <a:rPr lang="en-US" altLang="ko-KR" sz="1400" dirty="0" smtClean="0"/>
              <a:t>,size,</a:t>
            </a:r>
            <a:r>
              <a:rPr lang="ko-KR" altLang="en-US" sz="1400" dirty="0" smtClean="0"/>
              <a:t>수량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선택 후 장바구니 담기 또는 </a:t>
            </a:r>
            <a:endParaRPr lang="en-US" altLang="ko-KR" sz="1400" dirty="0" smtClean="0"/>
          </a:p>
          <a:p>
            <a:r>
              <a:rPr lang="ko-KR" altLang="en-US" sz="1400" dirty="0" smtClean="0"/>
              <a:t>구매하기 가능</a:t>
            </a:r>
            <a:endParaRPr lang="en-US" altLang="ko-KR" sz="1400" dirty="0" smtClean="0"/>
          </a:p>
          <a:p>
            <a:endParaRPr lang="en-US" altLang="ko-KR" sz="1400" dirty="0" smtClean="0"/>
          </a:p>
          <a:p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Npay</a:t>
            </a:r>
            <a:r>
              <a:rPr lang="ko-KR" altLang="en-US" sz="1200" dirty="0" smtClean="0"/>
              <a:t>결재 기능은 </a:t>
            </a:r>
            <a:r>
              <a:rPr lang="en-US" altLang="ko-KR" sz="1200" dirty="0" err="1" smtClean="0"/>
              <a:t>naver</a:t>
            </a:r>
            <a:r>
              <a:rPr lang="ko-KR" altLang="en-US" sz="1200" dirty="0" smtClean="0"/>
              <a:t>인증 관계로 </a:t>
            </a:r>
            <a:r>
              <a:rPr lang="ko-KR" altLang="en-US" sz="1200" dirty="0" err="1" smtClean="0"/>
              <a:t>미구현</a:t>
            </a:r>
            <a:r>
              <a:rPr lang="en-US" altLang="ko-KR" sz="1200" dirty="0"/>
              <a:t>)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561394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620688"/>
            <a:ext cx="914400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prstClr val="white"/>
                </a:solidFill>
              </a:rPr>
              <a:t>ㅅ</a:t>
            </a:r>
            <a:endParaRPr lang="ko-KR" altLang="en-US" dirty="0">
              <a:solidFill>
                <a:prstClr val="white"/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55" y="1760568"/>
            <a:ext cx="9172552" cy="36969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7" name="TextBox 26"/>
          <p:cNvSpPr txBox="1"/>
          <p:nvPr/>
        </p:nvSpPr>
        <p:spPr>
          <a:xfrm>
            <a:off x="971600" y="2555612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>
                <a:solidFill>
                  <a:prstClr val="white"/>
                </a:solidFill>
              </a:rPr>
              <a:t>소제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87523" y="755225"/>
            <a:ext cx="2862858" cy="369332"/>
          </a:xfrm>
          <a:prstGeom prst="rect">
            <a:avLst/>
          </a:prstGeom>
          <a:solidFill>
            <a:schemeClr val="bg2">
              <a:alpha val="97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상품 상세 화면 </a:t>
            </a:r>
            <a:r>
              <a:rPr lang="en-US" altLang="ko-KR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– (</a:t>
            </a:r>
            <a:r>
              <a:rPr lang="ko-KR" altLang="en-US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상품후기</a:t>
            </a:r>
            <a:r>
              <a:rPr lang="en-US" altLang="ko-KR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)</a:t>
            </a:r>
            <a:r>
              <a:rPr lang="ko-KR" altLang="en-US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endParaRPr lang="ko-KR" altLang="en-US" b="1" spc="-15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150381" y="87015"/>
            <a:ext cx="2340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주요기능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70" name="직선 연결선 69"/>
          <p:cNvCxnSpPr/>
          <p:nvPr/>
        </p:nvCxnSpPr>
        <p:spPr>
          <a:xfrm>
            <a:off x="1908243" y="548680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이등변 삼각형 70"/>
          <p:cNvSpPr/>
          <p:nvPr/>
        </p:nvSpPr>
        <p:spPr>
          <a:xfrm rot="10800000">
            <a:off x="8244408" y="617193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2" name="이등변 삼각형 71"/>
          <p:cNvSpPr/>
          <p:nvPr/>
        </p:nvSpPr>
        <p:spPr>
          <a:xfrm rot="10800000">
            <a:off x="8388424" y="617193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7308304" y="2780928"/>
            <a:ext cx="720080" cy="43204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6250723" y="1760568"/>
            <a:ext cx="2880320" cy="52322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상품 구매 시 리뷰등록 버튼 표시</a:t>
            </a:r>
            <a:endParaRPr lang="en-US" altLang="ko-KR" sz="1400" dirty="0" smtClean="0"/>
          </a:p>
          <a:p>
            <a:r>
              <a:rPr lang="en-US" altLang="ko-KR" sz="1100" dirty="0" smtClean="0"/>
              <a:t>(</a:t>
            </a:r>
            <a:r>
              <a:rPr lang="ko-KR" altLang="en-US" sz="1100" dirty="0" smtClean="0"/>
              <a:t>구매이력이 없는 사용자는 표시 안됨</a:t>
            </a:r>
            <a:r>
              <a:rPr lang="en-US" altLang="ko-KR" sz="1400" dirty="0" smtClean="0"/>
              <a:t>)</a:t>
            </a:r>
          </a:p>
        </p:txBody>
      </p:sp>
      <p:cxnSp>
        <p:nvCxnSpPr>
          <p:cNvPr id="6" name="직선 화살표 연결선 5"/>
          <p:cNvCxnSpPr>
            <a:stCxn id="21" idx="0"/>
          </p:cNvCxnSpPr>
          <p:nvPr/>
        </p:nvCxnSpPr>
        <p:spPr>
          <a:xfrm flipV="1">
            <a:off x="7668344" y="2283788"/>
            <a:ext cx="0" cy="497140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7579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4898" y="636712"/>
            <a:ext cx="914400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prstClr val="white"/>
                </a:solidFill>
              </a:rPr>
              <a:t>ㅅ</a:t>
            </a:r>
            <a:endParaRPr lang="ko-KR" altLang="en-US" dirty="0">
              <a:solidFill>
                <a:prstClr val="white"/>
              </a:solidFill>
            </a:endParaRPr>
          </a:p>
        </p:txBody>
      </p:sp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882" y="1162992"/>
            <a:ext cx="3709466" cy="1215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882" y="2570384"/>
            <a:ext cx="4970092" cy="39176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5" name="TextBox 34"/>
          <p:cNvSpPr txBox="1"/>
          <p:nvPr/>
        </p:nvSpPr>
        <p:spPr>
          <a:xfrm>
            <a:off x="287523" y="755225"/>
            <a:ext cx="1692189" cy="369332"/>
          </a:xfrm>
          <a:prstGeom prst="rect">
            <a:avLst/>
          </a:prstGeom>
          <a:solidFill>
            <a:schemeClr val="bg2">
              <a:alpha val="97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장바구니 화면  </a:t>
            </a:r>
            <a:endParaRPr lang="ko-KR" altLang="en-US" b="1" spc="-15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150381" y="87015"/>
            <a:ext cx="2340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주요기능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70" name="직선 연결선 69"/>
          <p:cNvCxnSpPr/>
          <p:nvPr/>
        </p:nvCxnSpPr>
        <p:spPr>
          <a:xfrm>
            <a:off x="1908243" y="548680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이등변 삼각형 70"/>
          <p:cNvSpPr/>
          <p:nvPr/>
        </p:nvSpPr>
        <p:spPr>
          <a:xfrm rot="10800000">
            <a:off x="8244408" y="617193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2" name="이등변 삼각형 71"/>
          <p:cNvSpPr/>
          <p:nvPr/>
        </p:nvSpPr>
        <p:spPr>
          <a:xfrm rot="10800000">
            <a:off x="8388424" y="617193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665882" y="1162992"/>
            <a:ext cx="3709466" cy="121538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4860032" y="1513788"/>
            <a:ext cx="2808312" cy="52322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장바구니 물품이 없을 시 </a:t>
            </a:r>
            <a:endParaRPr lang="en-US" altLang="ko-KR" sz="1400" dirty="0" smtClean="0"/>
          </a:p>
          <a:p>
            <a:r>
              <a:rPr lang="ko-KR" altLang="en-US" sz="1400" dirty="0" err="1" smtClean="0"/>
              <a:t>알람</a:t>
            </a:r>
            <a:r>
              <a:rPr lang="ko-KR" altLang="en-US" sz="1400" dirty="0" smtClean="0"/>
              <a:t> 표시되고 전 페이지로 이동</a:t>
            </a:r>
            <a:endParaRPr lang="en-US" altLang="ko-KR" sz="1400" dirty="0" smtClean="0"/>
          </a:p>
        </p:txBody>
      </p:sp>
      <p:cxnSp>
        <p:nvCxnSpPr>
          <p:cNvPr id="6" name="직선 화살표 연결선 5"/>
          <p:cNvCxnSpPr>
            <a:stCxn id="21" idx="3"/>
            <a:endCxn id="17" idx="1"/>
          </p:cNvCxnSpPr>
          <p:nvPr/>
        </p:nvCxnSpPr>
        <p:spPr>
          <a:xfrm>
            <a:off x="4375348" y="1770686"/>
            <a:ext cx="484684" cy="4712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5635974" y="3130738"/>
            <a:ext cx="2808312" cy="52322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장바구니 물품이 있는 경우 표시화면</a:t>
            </a:r>
            <a:endParaRPr lang="en-US" altLang="ko-KR" sz="1400" dirty="0" smtClean="0"/>
          </a:p>
        </p:txBody>
      </p:sp>
    </p:spTree>
    <p:extLst>
      <p:ext uri="{BB962C8B-B14F-4D97-AF65-F5344CB8AC3E}">
        <p14:creationId xmlns:p14="http://schemas.microsoft.com/office/powerpoint/2010/main" val="3295944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636712"/>
            <a:ext cx="914400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prstClr val="white"/>
                </a:solidFill>
              </a:rPr>
              <a:t>ㅅ</a:t>
            </a:r>
            <a:endParaRPr lang="ko-KR" altLang="en-US" dirty="0">
              <a:solidFill>
                <a:prstClr val="white"/>
              </a:solidFill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98" y="1268759"/>
            <a:ext cx="7015232" cy="52928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5" name="TextBox 34"/>
          <p:cNvSpPr txBox="1"/>
          <p:nvPr/>
        </p:nvSpPr>
        <p:spPr>
          <a:xfrm>
            <a:off x="287523" y="755225"/>
            <a:ext cx="1692189" cy="369332"/>
          </a:xfrm>
          <a:prstGeom prst="rect">
            <a:avLst/>
          </a:prstGeom>
          <a:solidFill>
            <a:schemeClr val="bg2">
              <a:alpha val="97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주문 화면  </a:t>
            </a:r>
            <a:endParaRPr lang="ko-KR" altLang="en-US" b="1" spc="-15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150381" y="87015"/>
            <a:ext cx="2340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주요기능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70" name="직선 연결선 69"/>
          <p:cNvCxnSpPr/>
          <p:nvPr/>
        </p:nvCxnSpPr>
        <p:spPr>
          <a:xfrm>
            <a:off x="1908243" y="548680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이등변 삼각형 70"/>
          <p:cNvSpPr/>
          <p:nvPr/>
        </p:nvSpPr>
        <p:spPr>
          <a:xfrm rot="10800000">
            <a:off x="8244408" y="617193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2" name="이등변 삼각형 71"/>
          <p:cNvSpPr/>
          <p:nvPr/>
        </p:nvSpPr>
        <p:spPr>
          <a:xfrm rot="10800000">
            <a:off x="8388424" y="617193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150566" y="3017350"/>
            <a:ext cx="3709466" cy="37499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5437584" y="3050960"/>
            <a:ext cx="1616332" cy="307777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포인트 사용 기능</a:t>
            </a:r>
            <a:endParaRPr lang="en-US" altLang="ko-KR" sz="1400" dirty="0" smtClean="0"/>
          </a:p>
        </p:txBody>
      </p:sp>
      <p:cxnSp>
        <p:nvCxnSpPr>
          <p:cNvPr id="6" name="직선 화살표 연결선 5"/>
          <p:cNvCxnSpPr>
            <a:stCxn id="21" idx="3"/>
            <a:endCxn id="17" idx="1"/>
          </p:cNvCxnSpPr>
          <p:nvPr/>
        </p:nvCxnSpPr>
        <p:spPr>
          <a:xfrm>
            <a:off x="4860032" y="3204849"/>
            <a:ext cx="577552" cy="0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3455876" y="4077072"/>
            <a:ext cx="3060340" cy="52322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등록되어있는 </a:t>
            </a:r>
            <a:r>
              <a:rPr lang="ko-KR" altLang="en-US" sz="1400" dirty="0" err="1" smtClean="0"/>
              <a:t>배송지</a:t>
            </a:r>
            <a:r>
              <a:rPr lang="ko-KR" altLang="en-US" sz="1400" dirty="0" smtClean="0"/>
              <a:t> 및 </a:t>
            </a:r>
            <a:endParaRPr lang="en-US" altLang="ko-KR" sz="1400" dirty="0" smtClean="0"/>
          </a:p>
          <a:p>
            <a:r>
              <a:rPr lang="ko-KR" altLang="en-US" sz="1400" dirty="0" smtClean="0"/>
              <a:t>새로운 </a:t>
            </a:r>
            <a:r>
              <a:rPr lang="ko-KR" altLang="en-US" sz="1400" dirty="0" err="1" smtClean="0"/>
              <a:t>배송지</a:t>
            </a:r>
            <a:r>
              <a:rPr lang="ko-KR" altLang="en-US" sz="1400" dirty="0" smtClean="0"/>
              <a:t> 선택 가능</a:t>
            </a:r>
            <a:endParaRPr lang="en-US" altLang="ko-KR" sz="1400" dirty="0" smtClean="0"/>
          </a:p>
        </p:txBody>
      </p:sp>
    </p:spTree>
    <p:extLst>
      <p:ext uri="{BB962C8B-B14F-4D97-AF65-F5344CB8AC3E}">
        <p14:creationId xmlns:p14="http://schemas.microsoft.com/office/powerpoint/2010/main" val="1552041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2060848"/>
            <a:ext cx="9144000" cy="2808312"/>
          </a:xfrm>
          <a:prstGeom prst="rect">
            <a:avLst/>
          </a:prstGeom>
          <a:solidFill>
            <a:schemeClr val="tx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28102" y="2587841"/>
            <a:ext cx="9144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b="1" dirty="0" smtClean="0">
                <a:solidFill>
                  <a:schemeClr val="bg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주요기능</a:t>
            </a:r>
            <a:endParaRPr lang="en-US" altLang="ko-KR" sz="5400" b="1" dirty="0" smtClean="0">
              <a:solidFill>
                <a:schemeClr val="bg1"/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  <a:p>
            <a:pPr algn="ctr"/>
            <a:r>
              <a:rPr lang="en-US" altLang="ko-KR" sz="5400" b="1" dirty="0" smtClean="0">
                <a:solidFill>
                  <a:schemeClr val="bg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- </a:t>
            </a:r>
            <a:r>
              <a:rPr lang="ko-KR" altLang="en-US" sz="5400" b="1" dirty="0" smtClean="0">
                <a:solidFill>
                  <a:schemeClr val="bg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관리자 </a:t>
            </a:r>
            <a:r>
              <a:rPr lang="en-US" altLang="ko-KR" sz="5400" b="1" dirty="0" smtClean="0">
                <a:solidFill>
                  <a:schemeClr val="bg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-</a:t>
            </a:r>
            <a:endParaRPr lang="ko-KR" altLang="en-US" sz="5400" b="1" dirty="0">
              <a:solidFill>
                <a:schemeClr val="bg1"/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73903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4898" y="636712"/>
            <a:ext cx="914400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33" name="그룹 32"/>
          <p:cNvGrpSpPr/>
          <p:nvPr/>
        </p:nvGrpSpPr>
        <p:grpSpPr>
          <a:xfrm>
            <a:off x="632552" y="1650837"/>
            <a:ext cx="7970276" cy="4584672"/>
            <a:chOff x="632552" y="1650837"/>
            <a:chExt cx="7970276" cy="4584672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2552" y="1650837"/>
              <a:ext cx="7970276" cy="4584672"/>
            </a:xfrm>
            <a:prstGeom prst="rect">
              <a:avLst/>
            </a:prstGeom>
          </p:spPr>
        </p:pic>
        <p:pic>
          <p:nvPicPr>
            <p:cNvPr id="32" name="그림 3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8865" y="2381832"/>
              <a:ext cx="1414408" cy="2593082"/>
            </a:xfrm>
            <a:prstGeom prst="rect">
              <a:avLst/>
            </a:prstGeom>
          </p:spPr>
        </p:pic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87D56D7E-44B1-417D-9A88-B8FA52C166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614" y="2455188"/>
            <a:ext cx="1288097" cy="1910675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287523" y="755225"/>
            <a:ext cx="1692189" cy="369332"/>
          </a:xfrm>
          <a:prstGeom prst="rect">
            <a:avLst/>
          </a:prstGeom>
          <a:solidFill>
            <a:schemeClr val="bg2">
              <a:alpha val="97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-15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b="1" spc="-150" dirty="0">
                <a:solidFill>
                  <a:prstClr val="black">
                    <a:lumMod val="75000"/>
                    <a:lumOff val="25000"/>
                  </a:prstClr>
                </a:solidFill>
              </a:rPr>
              <a:t>관리자 홈 화면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3150381" y="87015"/>
            <a:ext cx="2340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주요기능</a:t>
            </a:r>
          </a:p>
        </p:txBody>
      </p:sp>
      <p:cxnSp>
        <p:nvCxnSpPr>
          <p:cNvPr id="70" name="직선 연결선 69"/>
          <p:cNvCxnSpPr/>
          <p:nvPr/>
        </p:nvCxnSpPr>
        <p:spPr>
          <a:xfrm>
            <a:off x="1908243" y="548680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이등변 삼각형 70"/>
          <p:cNvSpPr/>
          <p:nvPr/>
        </p:nvSpPr>
        <p:spPr>
          <a:xfrm rot="10800000">
            <a:off x="8244408" y="617193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2" name="이등변 삼각형 71"/>
          <p:cNvSpPr/>
          <p:nvPr/>
        </p:nvSpPr>
        <p:spPr>
          <a:xfrm rot="10800000">
            <a:off x="8388424" y="617193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665882" y="2420887"/>
            <a:ext cx="1313830" cy="188437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665882" y="4921423"/>
            <a:ext cx="2088232" cy="307777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dirty="0" err="1"/>
              <a:t>관리자홈</a:t>
            </a:r>
            <a:r>
              <a:rPr lang="ko-KR" altLang="en-US" sz="1400" dirty="0"/>
              <a:t> 화면 </a:t>
            </a:r>
            <a:r>
              <a:rPr lang="ko-KR" altLang="en-US" sz="1400" dirty="0" err="1"/>
              <a:t>사이드바</a:t>
            </a:r>
            <a:endParaRPr lang="en-US" altLang="ko-KR" sz="1400" dirty="0"/>
          </a:p>
        </p:txBody>
      </p:sp>
      <p:cxnSp>
        <p:nvCxnSpPr>
          <p:cNvPr id="6" name="직선 화살표 연결선 5"/>
          <p:cNvCxnSpPr>
            <a:endCxn id="17" idx="0"/>
          </p:cNvCxnSpPr>
          <p:nvPr/>
        </p:nvCxnSpPr>
        <p:spPr>
          <a:xfrm>
            <a:off x="1619672" y="4305261"/>
            <a:ext cx="90326" cy="616162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6588224" y="1595120"/>
            <a:ext cx="1656184" cy="46572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6526068" y="2366445"/>
            <a:ext cx="1872208" cy="307777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/>
              <a:t>관리자용 </a:t>
            </a:r>
            <a:r>
              <a:rPr lang="ko-KR" altLang="en-US" sz="1400" dirty="0" err="1"/>
              <a:t>로그인메뉴</a:t>
            </a:r>
            <a:endParaRPr lang="en-US" altLang="ko-KR" sz="1400" dirty="0"/>
          </a:p>
        </p:txBody>
      </p:sp>
      <p:cxnSp>
        <p:nvCxnSpPr>
          <p:cNvPr id="24" name="직선 화살표 연결선 23"/>
          <p:cNvCxnSpPr/>
          <p:nvPr/>
        </p:nvCxnSpPr>
        <p:spPr>
          <a:xfrm>
            <a:off x="7596336" y="2060848"/>
            <a:ext cx="0" cy="305625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628094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4898" y="636712"/>
            <a:ext cx="914400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640" y="3795084"/>
            <a:ext cx="6509694" cy="258624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6243" y="1407293"/>
            <a:ext cx="6542876" cy="2289566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287523" y="755225"/>
            <a:ext cx="1692189" cy="369332"/>
          </a:xfrm>
          <a:prstGeom prst="rect">
            <a:avLst/>
          </a:prstGeom>
          <a:solidFill>
            <a:schemeClr val="bg2">
              <a:alpha val="97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-15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b="1" spc="-150" dirty="0">
                <a:solidFill>
                  <a:prstClr val="black">
                    <a:lumMod val="75000"/>
                    <a:lumOff val="25000"/>
                  </a:prstClr>
                </a:solidFill>
              </a:rPr>
              <a:t>차트 화면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3150381" y="87015"/>
            <a:ext cx="2340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주요기능</a:t>
            </a:r>
          </a:p>
        </p:txBody>
      </p:sp>
      <p:cxnSp>
        <p:nvCxnSpPr>
          <p:cNvPr id="70" name="직선 연결선 69"/>
          <p:cNvCxnSpPr/>
          <p:nvPr/>
        </p:nvCxnSpPr>
        <p:spPr>
          <a:xfrm>
            <a:off x="1908243" y="548680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이등변 삼각형 70"/>
          <p:cNvSpPr/>
          <p:nvPr/>
        </p:nvSpPr>
        <p:spPr>
          <a:xfrm rot="10800000">
            <a:off x="8244408" y="617193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2" name="이등변 삼각형 71"/>
          <p:cNvSpPr/>
          <p:nvPr/>
        </p:nvSpPr>
        <p:spPr>
          <a:xfrm rot="10800000">
            <a:off x="8388424" y="617193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296243" y="3827719"/>
            <a:ext cx="6542875" cy="257312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4449870" y="4313551"/>
            <a:ext cx="1008112" cy="307777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/>
              <a:t>회원 통계</a:t>
            </a:r>
            <a:endParaRPr lang="en-US" altLang="ko-KR" sz="1400" dirty="0"/>
          </a:p>
        </p:txBody>
      </p:sp>
      <p:sp>
        <p:nvSpPr>
          <p:cNvPr id="22" name="직사각형 21"/>
          <p:cNvSpPr/>
          <p:nvPr/>
        </p:nvSpPr>
        <p:spPr>
          <a:xfrm>
            <a:off x="1296243" y="1407293"/>
            <a:ext cx="6542876" cy="228956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6139943" y="917930"/>
            <a:ext cx="2131292" cy="307777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최근 </a:t>
            </a:r>
            <a:r>
              <a:rPr lang="en-US" altLang="ko-KR" sz="1400" dirty="0"/>
              <a:t>1</a:t>
            </a:r>
            <a:r>
              <a:rPr lang="ko-KR" altLang="en-US" sz="1400" dirty="0"/>
              <a:t>년간 월 판매금액</a:t>
            </a:r>
            <a:endParaRPr lang="en-US" altLang="ko-KR" sz="1400" dirty="0"/>
          </a:p>
        </p:txBody>
      </p:sp>
      <p:cxnSp>
        <p:nvCxnSpPr>
          <p:cNvPr id="24" name="직선 화살표 연결선 23"/>
          <p:cNvCxnSpPr>
            <a:endCxn id="23" idx="1"/>
          </p:cNvCxnSpPr>
          <p:nvPr/>
        </p:nvCxnSpPr>
        <p:spPr>
          <a:xfrm flipV="1">
            <a:off x="5148064" y="1071819"/>
            <a:ext cx="991879" cy="335475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>
            <a:endCxn id="17" idx="0"/>
          </p:cNvCxnSpPr>
          <p:nvPr/>
        </p:nvCxnSpPr>
        <p:spPr>
          <a:xfrm>
            <a:off x="4788024" y="3827720"/>
            <a:ext cx="165902" cy="485831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150693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4898" y="636712"/>
            <a:ext cx="914400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252" y="1814733"/>
            <a:ext cx="7704856" cy="3803290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287523" y="755225"/>
            <a:ext cx="1692189" cy="369332"/>
          </a:xfrm>
          <a:prstGeom prst="rect">
            <a:avLst/>
          </a:prstGeom>
          <a:solidFill>
            <a:schemeClr val="bg2">
              <a:alpha val="97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-15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b="1" spc="-150" dirty="0">
                <a:solidFill>
                  <a:prstClr val="black">
                    <a:lumMod val="75000"/>
                    <a:lumOff val="25000"/>
                  </a:prstClr>
                </a:solidFill>
              </a:rPr>
              <a:t>주문관리 화면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3150381" y="87015"/>
            <a:ext cx="2340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주요기능</a:t>
            </a:r>
          </a:p>
        </p:txBody>
      </p:sp>
      <p:cxnSp>
        <p:nvCxnSpPr>
          <p:cNvPr id="70" name="직선 연결선 69"/>
          <p:cNvCxnSpPr/>
          <p:nvPr/>
        </p:nvCxnSpPr>
        <p:spPr>
          <a:xfrm>
            <a:off x="1908243" y="548680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이등변 삼각형 70"/>
          <p:cNvSpPr/>
          <p:nvPr/>
        </p:nvSpPr>
        <p:spPr>
          <a:xfrm rot="10800000">
            <a:off x="8244408" y="617193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2" name="이등변 삼각형 71"/>
          <p:cNvSpPr/>
          <p:nvPr/>
        </p:nvSpPr>
        <p:spPr>
          <a:xfrm rot="10800000">
            <a:off x="8388424" y="617193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5724666" y="2766383"/>
            <a:ext cx="2695441" cy="293967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5778878" y="1915081"/>
            <a:ext cx="2465530" cy="307777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배송정보 및 구매확정 여부</a:t>
            </a:r>
            <a:endParaRPr lang="en-US" altLang="ko-KR" sz="1400" dirty="0"/>
          </a:p>
        </p:txBody>
      </p:sp>
      <p:sp>
        <p:nvSpPr>
          <p:cNvPr id="22" name="직사각형 21"/>
          <p:cNvSpPr/>
          <p:nvPr/>
        </p:nvSpPr>
        <p:spPr>
          <a:xfrm>
            <a:off x="702412" y="1827980"/>
            <a:ext cx="2645452" cy="73368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2771800" y="1315931"/>
            <a:ext cx="2131292" cy="307777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주문 단계별 주문 건수</a:t>
            </a:r>
            <a:endParaRPr lang="en-US" altLang="ko-KR" sz="1400" dirty="0"/>
          </a:p>
        </p:txBody>
      </p:sp>
      <p:cxnSp>
        <p:nvCxnSpPr>
          <p:cNvPr id="24" name="직선 화살표 연결선 23"/>
          <p:cNvCxnSpPr>
            <a:cxnSpLocks/>
            <a:endCxn id="23" idx="1"/>
          </p:cNvCxnSpPr>
          <p:nvPr/>
        </p:nvCxnSpPr>
        <p:spPr>
          <a:xfrm flipV="1">
            <a:off x="2123728" y="1469820"/>
            <a:ext cx="648072" cy="344913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>
            <a:cxnSpLocks/>
          </p:cNvCxnSpPr>
          <p:nvPr/>
        </p:nvCxnSpPr>
        <p:spPr>
          <a:xfrm flipV="1">
            <a:off x="6372200" y="2222858"/>
            <a:ext cx="432048" cy="533766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524566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4898" y="636712"/>
            <a:ext cx="914400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2DD6B4EF-D740-49FA-8142-1516C889C5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2522541"/>
            <a:ext cx="7664531" cy="3368488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287523" y="755225"/>
            <a:ext cx="1692189" cy="369332"/>
          </a:xfrm>
          <a:prstGeom prst="rect">
            <a:avLst/>
          </a:prstGeom>
          <a:solidFill>
            <a:schemeClr val="bg2">
              <a:alpha val="97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-15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b="1" spc="-150" dirty="0">
                <a:solidFill>
                  <a:prstClr val="black">
                    <a:lumMod val="75000"/>
                    <a:lumOff val="25000"/>
                  </a:prstClr>
                </a:solidFill>
              </a:rPr>
              <a:t>회원관리 화면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3150381" y="87015"/>
            <a:ext cx="2340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주요기능</a:t>
            </a:r>
          </a:p>
        </p:txBody>
      </p:sp>
      <p:cxnSp>
        <p:nvCxnSpPr>
          <p:cNvPr id="70" name="직선 연결선 69"/>
          <p:cNvCxnSpPr/>
          <p:nvPr/>
        </p:nvCxnSpPr>
        <p:spPr>
          <a:xfrm>
            <a:off x="1908243" y="548680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이등변 삼각형 70"/>
          <p:cNvSpPr/>
          <p:nvPr/>
        </p:nvSpPr>
        <p:spPr>
          <a:xfrm rot="10800000">
            <a:off x="8244408" y="617193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2" name="이등변 삼각형 71"/>
          <p:cNvSpPr/>
          <p:nvPr/>
        </p:nvSpPr>
        <p:spPr>
          <a:xfrm rot="10800000">
            <a:off x="8388424" y="617193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7164289" y="2766383"/>
            <a:ext cx="1152128" cy="246281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3995936" y="1915081"/>
            <a:ext cx="4248472" cy="307777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선택 회원의 상세회원정보  </a:t>
            </a:r>
            <a:r>
              <a:rPr lang="en-US" altLang="ko-KR" sz="1400" dirty="0"/>
              <a:t>/ </a:t>
            </a:r>
            <a:r>
              <a:rPr lang="ko-KR" altLang="en-US" sz="1400" dirty="0"/>
              <a:t>주문내역 확인 가능</a:t>
            </a:r>
            <a:endParaRPr lang="en-US" altLang="ko-KR" sz="1400" dirty="0"/>
          </a:p>
        </p:txBody>
      </p:sp>
      <p:cxnSp>
        <p:nvCxnSpPr>
          <p:cNvPr id="25" name="직선 화살표 연결선 24"/>
          <p:cNvCxnSpPr>
            <a:cxnSpLocks/>
          </p:cNvCxnSpPr>
          <p:nvPr/>
        </p:nvCxnSpPr>
        <p:spPr>
          <a:xfrm flipH="1" flipV="1">
            <a:off x="6804248" y="2222858"/>
            <a:ext cx="792088" cy="543525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34398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617075"/>
            <a:ext cx="914400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150381" y="87015"/>
            <a:ext cx="2340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sz="24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개발도구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777875" y="1214160"/>
            <a:ext cx="1047376" cy="1138017"/>
            <a:chOff x="1035939" y="984500"/>
            <a:chExt cx="1401283" cy="1415689"/>
          </a:xfrm>
        </p:grpSpPr>
        <p:pic>
          <p:nvPicPr>
            <p:cNvPr id="20" name="Picture 4" descr="eclipse 이미지 검색결과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5852" y="984500"/>
              <a:ext cx="1050720" cy="10507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xmlns="" id="{3FA00699-5178-465A-9F3F-130CF1431F70}"/>
                </a:ext>
              </a:extLst>
            </p:cNvPr>
            <p:cNvSpPr/>
            <p:nvPr/>
          </p:nvSpPr>
          <p:spPr>
            <a:xfrm>
              <a:off x="1035939" y="1986165"/>
              <a:ext cx="1401283" cy="4140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600" b="1" dirty="0" smtClean="0">
                  <a:solidFill>
                    <a:srgbClr val="44546A">
                      <a:lumMod val="75000"/>
                    </a:srgbClr>
                  </a:solidFill>
                </a:rPr>
                <a:t>Eclipse</a:t>
              </a:r>
              <a:endParaRPr lang="ko-KR" altLang="en-US" sz="1000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3994109" y="1163349"/>
            <a:ext cx="1047376" cy="1027038"/>
            <a:chOff x="167496" y="2706585"/>
            <a:chExt cx="1401283" cy="1277632"/>
          </a:xfrm>
        </p:grpSpPr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7248" y="2706585"/>
              <a:ext cx="1239460" cy="862991"/>
            </a:xfrm>
            <a:prstGeom prst="rect">
              <a:avLst/>
            </a:prstGeom>
          </p:spPr>
        </p:pic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xmlns="" id="{3FA00699-5178-465A-9F3F-130CF1431F70}"/>
                </a:ext>
              </a:extLst>
            </p:cNvPr>
            <p:cNvSpPr/>
            <p:nvPr/>
          </p:nvSpPr>
          <p:spPr>
            <a:xfrm>
              <a:off x="167496" y="3570193"/>
              <a:ext cx="1401283" cy="4140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600" b="1" dirty="0" err="1" smtClean="0">
                  <a:solidFill>
                    <a:srgbClr val="C00000"/>
                  </a:solidFill>
                </a:rPr>
                <a:t>e</a:t>
              </a:r>
              <a:r>
                <a:rPr lang="en-US" altLang="ko-KR" sz="1600" b="1" dirty="0" err="1" smtClean="0">
                  <a:solidFill>
                    <a:schemeClr val="accent6">
                      <a:lumMod val="75000"/>
                    </a:schemeClr>
                  </a:solidFill>
                </a:rPr>
                <a:t>x</a:t>
              </a:r>
              <a:r>
                <a:rPr lang="en-US" altLang="ko-KR" sz="1600" b="1" dirty="0" err="1" smtClean="0">
                  <a:solidFill>
                    <a:srgbClr val="44546A">
                      <a:lumMod val="75000"/>
                    </a:srgbClr>
                  </a:solidFill>
                </a:rPr>
                <a:t>ERD</a:t>
              </a:r>
              <a:r>
                <a:rPr lang="en-US" altLang="ko-KR" sz="1600" b="1" dirty="0" smtClean="0">
                  <a:solidFill>
                    <a:srgbClr val="44546A">
                      <a:lumMod val="75000"/>
                    </a:srgbClr>
                  </a:solidFill>
                </a:rPr>
                <a:t> </a:t>
              </a:r>
              <a:endParaRPr lang="ko-KR" altLang="en-US" sz="1000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7321353" y="2749674"/>
            <a:ext cx="1047376" cy="1217287"/>
            <a:chOff x="2696787" y="982584"/>
            <a:chExt cx="1401283" cy="1514301"/>
          </a:xfrm>
        </p:grpSpPr>
        <p:pic>
          <p:nvPicPr>
            <p:cNvPr id="27" name="Picture 18" descr="java 이미지 검색결과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5122" y="982584"/>
              <a:ext cx="1058896" cy="10588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xmlns="" id="{3FA00699-5178-465A-9F3F-130CF1431F70}"/>
                </a:ext>
              </a:extLst>
            </p:cNvPr>
            <p:cNvSpPr/>
            <p:nvPr/>
          </p:nvSpPr>
          <p:spPr>
            <a:xfrm>
              <a:off x="2696787" y="2035220"/>
              <a:ext cx="1401283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600" b="1" dirty="0" smtClean="0">
                  <a:solidFill>
                    <a:srgbClr val="44546A">
                      <a:lumMod val="75000"/>
                    </a:srgbClr>
                  </a:solidFill>
                </a:rPr>
                <a:t>JAVA</a:t>
              </a:r>
              <a:endParaRPr lang="ko-KR" altLang="en-US" sz="1000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2172016" y="2798700"/>
            <a:ext cx="1187901" cy="1065335"/>
            <a:chOff x="1450930" y="2706585"/>
            <a:chExt cx="1401283" cy="1325273"/>
          </a:xfrm>
        </p:grpSpPr>
        <p:pic>
          <p:nvPicPr>
            <p:cNvPr id="28" name="Picture 24" descr="github 이미지 검색결과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847" t="20947" r="32965" b="23193"/>
            <a:stretch/>
          </p:blipFill>
          <p:spPr bwMode="auto">
            <a:xfrm>
              <a:off x="1759855" y="2706585"/>
              <a:ext cx="783434" cy="8988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xmlns="" id="{3FA00699-5178-465A-9F3F-130CF1431F70}"/>
                </a:ext>
              </a:extLst>
            </p:cNvPr>
            <p:cNvSpPr/>
            <p:nvPr/>
          </p:nvSpPr>
          <p:spPr>
            <a:xfrm>
              <a:off x="1450930" y="3617834"/>
              <a:ext cx="1401283" cy="4140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600" b="1" dirty="0" err="1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Git</a:t>
              </a:r>
              <a:r>
                <a:rPr lang="en-US" altLang="ko-KR" sz="1600" b="1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 </a:t>
              </a:r>
              <a:endParaRPr lang="ko-KR" altLang="en-US" sz="10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2352910" y="1230756"/>
            <a:ext cx="1124302" cy="1064721"/>
            <a:chOff x="3198817" y="2707349"/>
            <a:chExt cx="1504203" cy="1324509"/>
          </a:xfrm>
        </p:grpSpPr>
        <p:pic>
          <p:nvPicPr>
            <p:cNvPr id="40" name="Picture 20" descr="mysql 이미지 검색결과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25424" y="2707349"/>
              <a:ext cx="1477596" cy="7623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xmlns="" id="{3FA00699-5178-465A-9F3F-130CF1431F70}"/>
                </a:ext>
              </a:extLst>
            </p:cNvPr>
            <p:cNvSpPr/>
            <p:nvPr/>
          </p:nvSpPr>
          <p:spPr>
            <a:xfrm>
              <a:off x="3198817" y="3617834"/>
              <a:ext cx="1401283" cy="4140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600" b="1" dirty="0" smtClean="0">
                  <a:solidFill>
                    <a:srgbClr val="44546A">
                      <a:lumMod val="75000"/>
                    </a:srgbClr>
                  </a:solidFill>
                </a:rPr>
                <a:t>My</a:t>
              </a:r>
              <a:r>
                <a:rPr lang="en-US" altLang="ko-KR" sz="1600" b="1" dirty="0" smtClean="0">
                  <a:solidFill>
                    <a:schemeClr val="accent2"/>
                  </a:solidFill>
                </a:rPr>
                <a:t>SQL</a:t>
              </a:r>
              <a:endParaRPr lang="ko-KR" altLang="en-US" sz="1000" dirty="0">
                <a:solidFill>
                  <a:schemeClr val="accent2"/>
                </a:solidFill>
              </a:endParaRPr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649923" y="2704908"/>
            <a:ext cx="1047376" cy="1182427"/>
            <a:chOff x="5324398" y="2560923"/>
            <a:chExt cx="1401283" cy="1470935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xmlns="" id="{3FA00699-5178-465A-9F3F-130CF1431F70}"/>
                </a:ext>
              </a:extLst>
            </p:cNvPr>
            <p:cNvSpPr/>
            <p:nvPr/>
          </p:nvSpPr>
          <p:spPr>
            <a:xfrm>
              <a:off x="5324398" y="3570193"/>
              <a:ext cx="1401283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600" b="1" dirty="0" err="1" smtClean="0">
                  <a:solidFill>
                    <a:srgbClr val="C00000"/>
                  </a:solidFill>
                </a:rPr>
                <a:t>D</a:t>
              </a:r>
              <a:r>
                <a:rPr lang="en-US" altLang="ko-KR" sz="1600" b="1" dirty="0" err="1" smtClean="0">
                  <a:solidFill>
                    <a:srgbClr val="44546A">
                      <a:lumMod val="75000"/>
                    </a:srgbClr>
                  </a:solidFill>
                </a:rPr>
                <a:t>Beaver</a:t>
              </a:r>
              <a:endParaRPr lang="ko-KR" altLang="en-US" sz="1000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  <p:pic>
          <p:nvPicPr>
            <p:cNvPr id="46" name="Picture 2" descr="dbeaver 이미지 검색결과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69254" y="2560923"/>
              <a:ext cx="1154313" cy="11543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5" name="이등변 삼각형 24"/>
          <p:cNvSpPr/>
          <p:nvPr/>
        </p:nvSpPr>
        <p:spPr>
          <a:xfrm rot="10800000">
            <a:off x="323528" y="617075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이등변 삼각형 28"/>
          <p:cNvSpPr/>
          <p:nvPr/>
        </p:nvSpPr>
        <p:spPr>
          <a:xfrm rot="10800000">
            <a:off x="539552" y="617075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6" name="직선 연결선 55"/>
          <p:cNvCxnSpPr/>
          <p:nvPr/>
        </p:nvCxnSpPr>
        <p:spPr>
          <a:xfrm>
            <a:off x="1908243" y="548680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AutoShape 4" descr="아파치, tomcat, 로고 무료 아이콘 의 Vector Logo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AutoShape 6" descr="아파치, tomcat, 로고 무료 아이콘 의 Vector Logo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" name="AutoShape 8" descr="Tomcat, 라, 워드마크, 로고 무료 아이콘 의 Devicon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10" descr="Tomcat, 라, 워드마크, 로고 무료 아이콘 의 Devicon"/>
          <p:cNvSpPr>
            <a:spLocks noChangeAspect="1" noChangeArrowheads="1"/>
          </p:cNvSpPr>
          <p:nvPr/>
        </p:nvSpPr>
        <p:spPr bwMode="auto">
          <a:xfrm>
            <a:off x="6254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" name="AutoShape 18" descr="Tomcat, 라, 워드마크, 로고 무료 아이콘 의 Devicon"/>
          <p:cNvSpPr>
            <a:spLocks noChangeAspect="1" noChangeArrowheads="1"/>
          </p:cNvSpPr>
          <p:nvPr/>
        </p:nvSpPr>
        <p:spPr bwMode="auto">
          <a:xfrm>
            <a:off x="7778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17" name="그룹 16"/>
          <p:cNvGrpSpPr/>
          <p:nvPr/>
        </p:nvGrpSpPr>
        <p:grpSpPr>
          <a:xfrm>
            <a:off x="3834634" y="2712102"/>
            <a:ext cx="1047376" cy="1169795"/>
            <a:chOff x="7095619" y="2533553"/>
            <a:chExt cx="1401283" cy="1455221"/>
          </a:xfrm>
        </p:grpSpPr>
        <p:pic>
          <p:nvPicPr>
            <p:cNvPr id="8213" name="Picture 21" descr="마이바티스 - 해시넷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95645" y="2533553"/>
              <a:ext cx="1201232" cy="12012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xmlns="" id="{3FA00699-5178-465A-9F3F-130CF1431F70}"/>
                </a:ext>
              </a:extLst>
            </p:cNvPr>
            <p:cNvSpPr/>
            <p:nvPr/>
          </p:nvSpPr>
          <p:spPr>
            <a:xfrm>
              <a:off x="7095619" y="3574750"/>
              <a:ext cx="1401283" cy="4140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600" b="1" dirty="0" err="1" smtClean="0">
                  <a:solidFill>
                    <a:srgbClr val="C00000"/>
                  </a:solidFill>
                </a:rPr>
                <a:t>My</a:t>
              </a:r>
              <a:r>
                <a:rPr lang="en-US" altLang="ko-KR" sz="1600" b="1" dirty="0" err="1" smtClean="0">
                  <a:solidFill>
                    <a:srgbClr val="44546A">
                      <a:lumMod val="75000"/>
                    </a:srgbClr>
                  </a:solidFill>
                </a:rPr>
                <a:t>batis</a:t>
              </a:r>
              <a:endParaRPr lang="ko-KR" altLang="en-US" sz="1000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5173381" y="2840339"/>
            <a:ext cx="1851854" cy="1126622"/>
            <a:chOff x="5869418" y="1028278"/>
            <a:chExt cx="2477593" cy="1401514"/>
          </a:xfrm>
        </p:grpSpPr>
        <p:pic>
          <p:nvPicPr>
            <p:cNvPr id="8194" name="Picture 2" descr="Spring Framework_스프링이란? | H-web Blog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69418" y="1028278"/>
              <a:ext cx="2477593" cy="10257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xmlns="" id="{3FA00699-5178-465A-9F3F-130CF1431F70}"/>
                </a:ext>
              </a:extLst>
            </p:cNvPr>
            <p:cNvSpPr/>
            <p:nvPr/>
          </p:nvSpPr>
          <p:spPr>
            <a:xfrm>
              <a:off x="6443610" y="2015768"/>
              <a:ext cx="1401283" cy="4140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600" b="1" dirty="0" smtClean="0">
                  <a:solidFill>
                    <a:srgbClr val="44546A">
                      <a:lumMod val="75000"/>
                    </a:srgbClr>
                  </a:solidFill>
                </a:rPr>
                <a:t>spring</a:t>
              </a:r>
              <a:endParaRPr lang="ko-KR" altLang="en-US" sz="1000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649935" y="4601570"/>
            <a:ext cx="1047376" cy="1332394"/>
            <a:chOff x="168275" y="4425538"/>
            <a:chExt cx="1401283" cy="1657493"/>
          </a:xfrm>
        </p:grpSpPr>
        <p:pic>
          <p:nvPicPr>
            <p:cNvPr id="8221" name="Picture 29" descr="jQuery, Java Script : AJAX에서 빌드 드롭 다운 : 예제, 구현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2976" y="4425538"/>
              <a:ext cx="1226206" cy="12262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xmlns="" id="{3FA00699-5178-465A-9F3F-130CF1431F70}"/>
                </a:ext>
              </a:extLst>
            </p:cNvPr>
            <p:cNvSpPr/>
            <p:nvPr/>
          </p:nvSpPr>
          <p:spPr>
            <a:xfrm>
              <a:off x="168275" y="5669007"/>
              <a:ext cx="1401283" cy="4140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600" b="1" dirty="0" smtClean="0">
                  <a:solidFill>
                    <a:srgbClr val="44546A">
                      <a:lumMod val="75000"/>
                    </a:srgbClr>
                  </a:solidFill>
                </a:rPr>
                <a:t>a</a:t>
              </a:r>
              <a:r>
                <a:rPr lang="en-US" altLang="ko-KR" sz="1600" b="1" dirty="0" smtClean="0">
                  <a:solidFill>
                    <a:srgbClr val="C00000"/>
                  </a:solidFill>
                </a:rPr>
                <a:t>j</a:t>
              </a:r>
              <a:r>
                <a:rPr lang="en-US" altLang="ko-KR" sz="1600" b="1" dirty="0" smtClean="0">
                  <a:solidFill>
                    <a:srgbClr val="44546A">
                      <a:lumMod val="75000"/>
                    </a:srgbClr>
                  </a:solidFill>
                </a:rPr>
                <a:t>ax</a:t>
              </a:r>
              <a:endParaRPr lang="ko-KR" altLang="en-US" sz="1000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2196111" y="4606397"/>
            <a:ext cx="1047376" cy="1352177"/>
            <a:chOff x="1666306" y="4408274"/>
            <a:chExt cx="1401283" cy="1682104"/>
          </a:xfrm>
        </p:grpSpPr>
        <p:pic>
          <p:nvPicPr>
            <p:cNvPr id="8219" name="Picture 27" descr="jQuery $()의 의미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36581" y="4408274"/>
              <a:ext cx="1260733" cy="12607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xmlns="" id="{3FA00699-5178-465A-9F3F-130CF1431F70}"/>
                </a:ext>
              </a:extLst>
            </p:cNvPr>
            <p:cNvSpPr/>
            <p:nvPr/>
          </p:nvSpPr>
          <p:spPr>
            <a:xfrm>
              <a:off x="1666306" y="5676354"/>
              <a:ext cx="1401283" cy="4140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600" b="1" dirty="0" smtClean="0">
                  <a:solidFill>
                    <a:srgbClr val="C00000"/>
                  </a:solidFill>
                </a:rPr>
                <a:t>j</a:t>
              </a:r>
              <a:r>
                <a:rPr lang="en-US" altLang="ko-KR" sz="1600" b="1" dirty="0" smtClean="0">
                  <a:solidFill>
                    <a:srgbClr val="44546A">
                      <a:lumMod val="75000"/>
                    </a:srgbClr>
                  </a:solidFill>
                </a:rPr>
                <a:t>Query</a:t>
              </a:r>
              <a:endParaRPr lang="ko-KR" altLang="en-US" sz="1000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3521021" y="4727393"/>
            <a:ext cx="1652359" cy="1211288"/>
            <a:chOff x="2755735" y="4510349"/>
            <a:chExt cx="2004365" cy="1506838"/>
          </a:xfrm>
        </p:grpSpPr>
        <p:pic>
          <p:nvPicPr>
            <p:cNvPr id="8217" name="Picture 25" descr="자바스크립트 공부 독학 사이트 추천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5735" y="4510349"/>
              <a:ext cx="2004365" cy="11268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xmlns="" id="{3FA00699-5178-465A-9F3F-130CF1431F70}"/>
                </a:ext>
              </a:extLst>
            </p:cNvPr>
            <p:cNvSpPr/>
            <p:nvPr/>
          </p:nvSpPr>
          <p:spPr>
            <a:xfrm>
              <a:off x="3093460" y="5603163"/>
              <a:ext cx="1401283" cy="4140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600" b="1" dirty="0" err="1" smtClean="0">
                  <a:solidFill>
                    <a:srgbClr val="C00000"/>
                  </a:solidFill>
                </a:rPr>
                <a:t>java</a:t>
              </a:r>
              <a:r>
                <a:rPr lang="en-US" altLang="ko-KR" sz="1600" b="1" dirty="0" err="1" smtClean="0">
                  <a:solidFill>
                    <a:srgbClr val="44546A">
                      <a:lumMod val="75000"/>
                    </a:srgbClr>
                  </a:solidFill>
                </a:rPr>
                <a:t>Script</a:t>
              </a:r>
              <a:endParaRPr lang="ko-KR" altLang="en-US" sz="1000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5551074" y="4663537"/>
            <a:ext cx="1047376" cy="1405217"/>
            <a:chOff x="4523321" y="4226054"/>
            <a:chExt cx="1401283" cy="1748085"/>
          </a:xfrm>
        </p:grpSpPr>
        <p:pic>
          <p:nvPicPr>
            <p:cNvPr id="8225" name="Picture 33" descr="TIL] CSS의 개요 및 특징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56582" y="4226054"/>
              <a:ext cx="934762" cy="1310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xmlns="" id="{3FA00699-5178-465A-9F3F-130CF1431F70}"/>
                </a:ext>
              </a:extLst>
            </p:cNvPr>
            <p:cNvSpPr/>
            <p:nvPr/>
          </p:nvSpPr>
          <p:spPr>
            <a:xfrm>
              <a:off x="4523321" y="5560115"/>
              <a:ext cx="1401283" cy="4140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600" b="1" dirty="0" smtClean="0">
                  <a:solidFill>
                    <a:srgbClr val="44546A">
                      <a:lumMod val="75000"/>
                    </a:srgbClr>
                  </a:solidFill>
                </a:rPr>
                <a:t>css</a:t>
              </a:r>
              <a:r>
                <a:rPr lang="en-US" altLang="ko-KR" sz="1600" b="1" dirty="0" smtClean="0">
                  <a:solidFill>
                    <a:srgbClr val="C00000"/>
                  </a:solidFill>
                </a:rPr>
                <a:t>3</a:t>
              </a:r>
              <a:endParaRPr lang="ko-KR" altLang="en-US" sz="1000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6504768" y="4567626"/>
            <a:ext cx="2298222" cy="1482821"/>
            <a:chOff x="5195384" y="4191843"/>
            <a:chExt cx="3074789" cy="1844624"/>
          </a:xfrm>
        </p:grpSpPr>
        <p:pic>
          <p:nvPicPr>
            <p:cNvPr id="8223" name="Picture 31" descr="입문자에게 추천하는 HTML, CSS 첫걸음 | HEROPY"/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95384" y="4191843"/>
              <a:ext cx="3074789" cy="15373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xmlns="" id="{3FA00699-5178-465A-9F3F-130CF1431F70}"/>
                </a:ext>
              </a:extLst>
            </p:cNvPr>
            <p:cNvSpPr/>
            <p:nvPr/>
          </p:nvSpPr>
          <p:spPr>
            <a:xfrm>
              <a:off x="6041391" y="5622443"/>
              <a:ext cx="1401283" cy="4140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600" b="1" dirty="0" smtClean="0">
                  <a:solidFill>
                    <a:srgbClr val="44546A">
                      <a:lumMod val="75000"/>
                    </a:srgbClr>
                  </a:solidFill>
                </a:rPr>
                <a:t>HTML</a:t>
              </a:r>
              <a:r>
                <a:rPr lang="en-US" altLang="ko-KR" sz="1600" b="1" dirty="0" smtClean="0">
                  <a:solidFill>
                    <a:srgbClr val="C00000"/>
                  </a:solidFill>
                </a:rPr>
                <a:t>5</a:t>
              </a:r>
              <a:endParaRPr lang="ko-KR" altLang="en-US" sz="1000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7120111" y="1009861"/>
            <a:ext cx="1463071" cy="1374405"/>
            <a:chOff x="7368290" y="4276692"/>
            <a:chExt cx="1957441" cy="1709755"/>
          </a:xfrm>
        </p:grpSpPr>
        <p:pic>
          <p:nvPicPr>
            <p:cNvPr id="8215" name="Picture 23" descr="그래이들(Gradle)이란 무엇인가?"/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68290" y="4276692"/>
              <a:ext cx="1957441" cy="13508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xmlns="" id="{3FA00699-5178-465A-9F3F-130CF1431F70}"/>
                </a:ext>
              </a:extLst>
            </p:cNvPr>
            <p:cNvSpPr/>
            <p:nvPr/>
          </p:nvSpPr>
          <p:spPr>
            <a:xfrm>
              <a:off x="7569531" y="5572423"/>
              <a:ext cx="1401283" cy="4140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600" b="1" dirty="0" err="1" smtClean="0">
                  <a:solidFill>
                    <a:srgbClr val="44546A">
                      <a:lumMod val="75000"/>
                    </a:srgbClr>
                  </a:solidFill>
                </a:rPr>
                <a:t>Gradle</a:t>
              </a:r>
              <a:endParaRPr lang="ko-KR" altLang="en-US" sz="1000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5601759" y="1209679"/>
            <a:ext cx="1047376" cy="1149375"/>
            <a:chOff x="4600100" y="1009335"/>
            <a:chExt cx="1401283" cy="1429819"/>
          </a:xfrm>
        </p:grpSpPr>
        <p:pic>
          <p:nvPicPr>
            <p:cNvPr id="8211" name="Picture 19"/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00100" y="1009335"/>
              <a:ext cx="1368152" cy="9950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xmlns="" id="{3FA00699-5178-465A-9F3F-130CF1431F70}"/>
                </a:ext>
              </a:extLst>
            </p:cNvPr>
            <p:cNvSpPr/>
            <p:nvPr/>
          </p:nvSpPr>
          <p:spPr>
            <a:xfrm>
              <a:off x="4600100" y="2025130"/>
              <a:ext cx="1401283" cy="4140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600" b="1" dirty="0" smtClean="0">
                  <a:solidFill>
                    <a:srgbClr val="44546A">
                      <a:lumMod val="75000"/>
                    </a:srgbClr>
                  </a:solidFill>
                </a:rPr>
                <a:t>Tomcat</a:t>
              </a:r>
              <a:endParaRPr lang="ko-KR" altLang="en-US" sz="1000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8838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4898" y="636712"/>
            <a:ext cx="914400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xmlns="" id="{84D8EF5B-27EB-4DA1-AA65-B65639D5A5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892" y="1832999"/>
            <a:ext cx="7664532" cy="3948246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xmlns="" id="{85D72B5E-8815-43D4-A412-A4676958E9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576" y="2676050"/>
            <a:ext cx="7632848" cy="3221881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287523" y="755225"/>
            <a:ext cx="1692189" cy="369332"/>
          </a:xfrm>
          <a:prstGeom prst="rect">
            <a:avLst/>
          </a:prstGeom>
          <a:solidFill>
            <a:schemeClr val="bg2">
              <a:alpha val="97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-15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b="1" spc="-150" dirty="0">
                <a:solidFill>
                  <a:prstClr val="black">
                    <a:lumMod val="75000"/>
                    <a:lumOff val="25000"/>
                  </a:prstClr>
                </a:solidFill>
              </a:rPr>
              <a:t>상품관리 화면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3150381" y="87015"/>
            <a:ext cx="2340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주요기능</a:t>
            </a:r>
          </a:p>
        </p:txBody>
      </p:sp>
      <p:cxnSp>
        <p:nvCxnSpPr>
          <p:cNvPr id="70" name="직선 연결선 69"/>
          <p:cNvCxnSpPr/>
          <p:nvPr/>
        </p:nvCxnSpPr>
        <p:spPr>
          <a:xfrm>
            <a:off x="1908243" y="548680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이등변 삼각형 70"/>
          <p:cNvSpPr/>
          <p:nvPr/>
        </p:nvSpPr>
        <p:spPr>
          <a:xfrm rot="10800000">
            <a:off x="8244408" y="617193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2" name="이등변 삼각형 71"/>
          <p:cNvSpPr/>
          <p:nvPr/>
        </p:nvSpPr>
        <p:spPr>
          <a:xfrm rot="10800000">
            <a:off x="8388424" y="617193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7132605" y="2612717"/>
            <a:ext cx="1255819" cy="328521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5783741" y="1620954"/>
            <a:ext cx="2636366" cy="307777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재고관리 </a:t>
            </a:r>
            <a:r>
              <a:rPr lang="en-US" altLang="ko-KR" sz="1400" dirty="0"/>
              <a:t>/ </a:t>
            </a:r>
            <a:r>
              <a:rPr lang="ko-KR" altLang="en-US" sz="1400" dirty="0"/>
              <a:t>상품 수정 및 삭제</a:t>
            </a:r>
            <a:endParaRPr lang="en-US" altLang="ko-KR" sz="1400" dirty="0"/>
          </a:p>
        </p:txBody>
      </p:sp>
      <p:sp>
        <p:nvSpPr>
          <p:cNvPr id="22" name="직사각형 21"/>
          <p:cNvSpPr/>
          <p:nvPr/>
        </p:nvSpPr>
        <p:spPr>
          <a:xfrm>
            <a:off x="702412" y="1808301"/>
            <a:ext cx="659291" cy="30777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2649428" y="1075378"/>
            <a:ext cx="2376264" cy="52322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상품관리</a:t>
            </a:r>
            <a:endParaRPr lang="en-US" altLang="ko-KR" sz="1400" dirty="0"/>
          </a:p>
          <a:p>
            <a:r>
              <a:rPr lang="ko-KR" altLang="en-US" sz="1400" dirty="0"/>
              <a:t>상품 </a:t>
            </a:r>
            <a:r>
              <a:rPr lang="en-US" altLang="ko-KR" sz="1400" dirty="0"/>
              <a:t>/ </a:t>
            </a:r>
            <a:r>
              <a:rPr lang="ko-KR" altLang="en-US" sz="1400" dirty="0"/>
              <a:t>브랜드 </a:t>
            </a:r>
            <a:r>
              <a:rPr lang="en-US" altLang="ko-KR" sz="1400" dirty="0"/>
              <a:t>/ </a:t>
            </a:r>
            <a:r>
              <a:rPr lang="ko-KR" altLang="en-US" sz="1400" dirty="0"/>
              <a:t>카테고리</a:t>
            </a:r>
            <a:endParaRPr lang="en-US" altLang="ko-KR" sz="1400" dirty="0"/>
          </a:p>
        </p:txBody>
      </p:sp>
      <p:cxnSp>
        <p:nvCxnSpPr>
          <p:cNvPr id="24" name="직선 화살표 연결선 23"/>
          <p:cNvCxnSpPr>
            <a:cxnSpLocks/>
            <a:stCxn id="22" idx="0"/>
            <a:endCxn id="23" idx="1"/>
          </p:cNvCxnSpPr>
          <p:nvPr/>
        </p:nvCxnSpPr>
        <p:spPr>
          <a:xfrm flipV="1">
            <a:off x="1032058" y="1336988"/>
            <a:ext cx="1617370" cy="471313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>
            <a:cxnSpLocks/>
          </p:cNvCxnSpPr>
          <p:nvPr/>
        </p:nvCxnSpPr>
        <p:spPr>
          <a:xfrm flipH="1" flipV="1">
            <a:off x="7544793" y="1922989"/>
            <a:ext cx="123551" cy="665030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xmlns="" id="{B6378766-5AA0-4D99-8721-BA40A9A757CA}"/>
              </a:ext>
            </a:extLst>
          </p:cNvPr>
          <p:cNvSpPr/>
          <p:nvPr/>
        </p:nvSpPr>
        <p:spPr>
          <a:xfrm>
            <a:off x="1361703" y="2204849"/>
            <a:ext cx="432048" cy="19087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1A0A18BE-3356-4B69-BDA1-213BF78E4874}"/>
              </a:ext>
            </a:extLst>
          </p:cNvPr>
          <p:cNvSpPr txBox="1"/>
          <p:nvPr/>
        </p:nvSpPr>
        <p:spPr>
          <a:xfrm>
            <a:off x="2824838" y="2125725"/>
            <a:ext cx="918846" cy="307777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/>
              <a:t>상품등록</a:t>
            </a:r>
            <a:endParaRPr lang="en-US" altLang="ko-KR" sz="1400" dirty="0"/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xmlns="" id="{52E1F00C-1DCA-479E-B91E-3FDBC901EC63}"/>
              </a:ext>
            </a:extLst>
          </p:cNvPr>
          <p:cNvCxnSpPr>
            <a:cxnSpLocks/>
            <a:endCxn id="28" idx="1"/>
          </p:cNvCxnSpPr>
          <p:nvPr/>
        </p:nvCxnSpPr>
        <p:spPr>
          <a:xfrm flipV="1">
            <a:off x="1815231" y="2279614"/>
            <a:ext cx="1009607" cy="41230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088340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617193"/>
            <a:ext cx="914400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DF89CD7C-4C20-4784-94C4-FCFB82C321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238" y="4005064"/>
            <a:ext cx="5585416" cy="197210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2B0A4BB2-60F7-4A42-A002-1C803219AF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9290" y="1556792"/>
            <a:ext cx="5642841" cy="2247853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287522" y="755225"/>
            <a:ext cx="2988333" cy="369332"/>
          </a:xfrm>
          <a:prstGeom prst="rect">
            <a:avLst/>
          </a:prstGeom>
          <a:solidFill>
            <a:schemeClr val="bg2">
              <a:alpha val="97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-15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b="1" spc="-150" dirty="0">
                <a:solidFill>
                  <a:prstClr val="black">
                    <a:lumMod val="75000"/>
                    <a:lumOff val="25000"/>
                  </a:prstClr>
                </a:solidFill>
              </a:rPr>
              <a:t>브랜드 </a:t>
            </a:r>
            <a:r>
              <a:rPr lang="en-US" altLang="ko-KR" b="1" spc="-150" dirty="0">
                <a:solidFill>
                  <a:prstClr val="black">
                    <a:lumMod val="75000"/>
                    <a:lumOff val="25000"/>
                  </a:prstClr>
                </a:solidFill>
              </a:rPr>
              <a:t>/ </a:t>
            </a:r>
            <a:r>
              <a:rPr lang="ko-KR" altLang="en-US" b="1" spc="-150" dirty="0">
                <a:solidFill>
                  <a:prstClr val="black">
                    <a:lumMod val="75000"/>
                    <a:lumOff val="25000"/>
                  </a:prstClr>
                </a:solidFill>
              </a:rPr>
              <a:t>카테고리 관리 화면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3150381" y="87015"/>
            <a:ext cx="2340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주요기능</a:t>
            </a:r>
          </a:p>
        </p:txBody>
      </p:sp>
      <p:cxnSp>
        <p:nvCxnSpPr>
          <p:cNvPr id="70" name="직선 연결선 69"/>
          <p:cNvCxnSpPr/>
          <p:nvPr/>
        </p:nvCxnSpPr>
        <p:spPr>
          <a:xfrm>
            <a:off x="1908243" y="548680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이등변 삼각형 70"/>
          <p:cNvSpPr/>
          <p:nvPr/>
        </p:nvSpPr>
        <p:spPr>
          <a:xfrm rot="10800000">
            <a:off x="8244408" y="617193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2" name="이등변 삼각형 71"/>
          <p:cNvSpPr/>
          <p:nvPr/>
        </p:nvSpPr>
        <p:spPr>
          <a:xfrm rot="10800000">
            <a:off x="8388424" y="617193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5926611" y="2348880"/>
            <a:ext cx="1165669" cy="127982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2483768" y="1653448"/>
            <a:ext cx="1656184" cy="30950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xmlns="" id="{B6378766-5AA0-4D99-8721-BA40A9A757CA}"/>
              </a:ext>
            </a:extLst>
          </p:cNvPr>
          <p:cNvSpPr/>
          <p:nvPr/>
        </p:nvSpPr>
        <p:spPr>
          <a:xfrm>
            <a:off x="2565928" y="2163373"/>
            <a:ext cx="576064" cy="21557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216626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4898" y="636712"/>
            <a:ext cx="914400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5313CFA4-6F1B-4806-80E1-89E9A84360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1988840"/>
            <a:ext cx="7654328" cy="3793570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287523" y="755225"/>
            <a:ext cx="2052229" cy="369332"/>
          </a:xfrm>
          <a:prstGeom prst="rect">
            <a:avLst/>
          </a:prstGeom>
          <a:solidFill>
            <a:schemeClr val="bg2">
              <a:alpha val="97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-15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b="1" spc="-150" dirty="0">
                <a:solidFill>
                  <a:prstClr val="black">
                    <a:lumMod val="75000"/>
                    <a:lumOff val="25000"/>
                  </a:prstClr>
                </a:solidFill>
              </a:rPr>
              <a:t>공지사항 관리 화면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3150381" y="87015"/>
            <a:ext cx="2340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주요기능</a:t>
            </a:r>
          </a:p>
        </p:txBody>
      </p:sp>
      <p:cxnSp>
        <p:nvCxnSpPr>
          <p:cNvPr id="70" name="직선 연결선 69"/>
          <p:cNvCxnSpPr/>
          <p:nvPr/>
        </p:nvCxnSpPr>
        <p:spPr>
          <a:xfrm>
            <a:off x="1908243" y="548680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이등변 삼각형 70"/>
          <p:cNvSpPr/>
          <p:nvPr/>
        </p:nvSpPr>
        <p:spPr>
          <a:xfrm rot="10800000">
            <a:off x="8244408" y="617193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2" name="이등변 삼각형 71"/>
          <p:cNvSpPr/>
          <p:nvPr/>
        </p:nvSpPr>
        <p:spPr>
          <a:xfrm rot="10800000">
            <a:off x="8388424" y="617193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767911" y="2005618"/>
            <a:ext cx="2365692" cy="30777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3394608" y="1339466"/>
            <a:ext cx="3193616" cy="307777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공지사항 </a:t>
            </a:r>
            <a:r>
              <a:rPr lang="en-US" altLang="ko-KR" sz="1400" dirty="0"/>
              <a:t>/ </a:t>
            </a:r>
            <a:r>
              <a:rPr lang="ko-KR" altLang="en-US" sz="1400" dirty="0"/>
              <a:t>문의게시판 </a:t>
            </a:r>
            <a:r>
              <a:rPr lang="en-US" altLang="ko-KR" sz="1400" dirty="0"/>
              <a:t>/ </a:t>
            </a:r>
            <a:r>
              <a:rPr lang="ko-KR" altLang="en-US" sz="1400" dirty="0"/>
              <a:t>후기게시판</a:t>
            </a:r>
            <a:endParaRPr lang="en-US" altLang="ko-KR" sz="1400" dirty="0"/>
          </a:p>
        </p:txBody>
      </p:sp>
      <p:cxnSp>
        <p:nvCxnSpPr>
          <p:cNvPr id="24" name="직선 화살표 연결선 23"/>
          <p:cNvCxnSpPr>
            <a:cxnSpLocks/>
            <a:stCxn id="22" idx="0"/>
            <a:endCxn id="23" idx="1"/>
          </p:cNvCxnSpPr>
          <p:nvPr/>
        </p:nvCxnSpPr>
        <p:spPr>
          <a:xfrm flipV="1">
            <a:off x="1950757" y="1493355"/>
            <a:ext cx="1443851" cy="512263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xmlns="" id="{B6378766-5AA0-4D99-8721-BA40A9A757CA}"/>
              </a:ext>
            </a:extLst>
          </p:cNvPr>
          <p:cNvSpPr/>
          <p:nvPr/>
        </p:nvSpPr>
        <p:spPr>
          <a:xfrm>
            <a:off x="1439204" y="2433501"/>
            <a:ext cx="359249" cy="15451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1A0A18BE-3356-4B69-BDA1-213BF78E4874}"/>
              </a:ext>
            </a:extLst>
          </p:cNvPr>
          <p:cNvSpPr txBox="1"/>
          <p:nvPr/>
        </p:nvSpPr>
        <p:spPr>
          <a:xfrm>
            <a:off x="1559928" y="3097719"/>
            <a:ext cx="1368152" cy="307777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/>
              <a:t>공지사항 작성</a:t>
            </a:r>
            <a:endParaRPr lang="en-US" altLang="ko-KR" sz="1400" dirty="0"/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xmlns="" id="{52E1F00C-1DCA-479E-B91E-3FDBC901EC63}"/>
              </a:ext>
            </a:extLst>
          </p:cNvPr>
          <p:cNvCxnSpPr>
            <a:cxnSpLocks/>
            <a:stCxn id="26" idx="2"/>
          </p:cNvCxnSpPr>
          <p:nvPr/>
        </p:nvCxnSpPr>
        <p:spPr>
          <a:xfrm>
            <a:off x="1618829" y="2588018"/>
            <a:ext cx="360883" cy="509701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065803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4898" y="636712"/>
            <a:ext cx="914400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77C36552-75AC-4C2F-884C-60E3818DF2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439" y="1985242"/>
            <a:ext cx="7723511" cy="3100793"/>
          </a:xfrm>
          <a:prstGeom prst="rect">
            <a:avLst/>
          </a:prstGeom>
        </p:spPr>
      </p:pic>
      <p:sp>
        <p:nvSpPr>
          <p:cNvPr id="69" name="TextBox 68"/>
          <p:cNvSpPr txBox="1"/>
          <p:nvPr/>
        </p:nvSpPr>
        <p:spPr>
          <a:xfrm>
            <a:off x="3150381" y="87015"/>
            <a:ext cx="2340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주요기능</a:t>
            </a:r>
          </a:p>
        </p:txBody>
      </p:sp>
      <p:cxnSp>
        <p:nvCxnSpPr>
          <p:cNvPr id="70" name="직선 연결선 69"/>
          <p:cNvCxnSpPr/>
          <p:nvPr/>
        </p:nvCxnSpPr>
        <p:spPr>
          <a:xfrm>
            <a:off x="1908243" y="548680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이등변 삼각형 70"/>
          <p:cNvSpPr/>
          <p:nvPr/>
        </p:nvSpPr>
        <p:spPr>
          <a:xfrm rot="10800000">
            <a:off x="8244408" y="617193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2" name="이등변 삼각형 71"/>
          <p:cNvSpPr/>
          <p:nvPr/>
        </p:nvSpPr>
        <p:spPr>
          <a:xfrm rot="10800000">
            <a:off x="8388424" y="617193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462029" y="2024325"/>
            <a:ext cx="805715" cy="30777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xmlns="" id="{B6378766-5AA0-4D99-8721-BA40A9A757CA}"/>
              </a:ext>
            </a:extLst>
          </p:cNvPr>
          <p:cNvSpPr/>
          <p:nvPr/>
        </p:nvSpPr>
        <p:spPr>
          <a:xfrm>
            <a:off x="1489538" y="2425112"/>
            <a:ext cx="778206" cy="20341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1A0A18BE-3356-4B69-BDA1-213BF78E4874}"/>
              </a:ext>
            </a:extLst>
          </p:cNvPr>
          <p:cNvSpPr txBox="1"/>
          <p:nvPr/>
        </p:nvSpPr>
        <p:spPr>
          <a:xfrm>
            <a:off x="3491880" y="1984808"/>
            <a:ext cx="3384376" cy="52322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문의 게시판 첫 페이지에 답변준비중인 </a:t>
            </a:r>
            <a:r>
              <a:rPr lang="ko-KR" altLang="en-US" sz="1400" dirty="0" err="1"/>
              <a:t>문의글만</a:t>
            </a:r>
            <a:r>
              <a:rPr lang="ko-KR" altLang="en-US" sz="1400" dirty="0"/>
              <a:t> 표시됨</a:t>
            </a:r>
            <a:endParaRPr lang="en-US" altLang="ko-KR" sz="1400" dirty="0"/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xmlns="" id="{52E1F00C-1DCA-479E-B91E-3FDBC901EC63}"/>
              </a:ext>
            </a:extLst>
          </p:cNvPr>
          <p:cNvCxnSpPr>
            <a:cxnSpLocks/>
          </p:cNvCxnSpPr>
          <p:nvPr/>
        </p:nvCxnSpPr>
        <p:spPr>
          <a:xfrm flipV="1">
            <a:off x="2267744" y="2191949"/>
            <a:ext cx="1224136" cy="322498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xmlns="" id="{5F562D21-C3D0-4C02-82B1-9948FB65D5CE}"/>
              </a:ext>
            </a:extLst>
          </p:cNvPr>
          <p:cNvSpPr/>
          <p:nvPr/>
        </p:nvSpPr>
        <p:spPr>
          <a:xfrm>
            <a:off x="1426116" y="2849455"/>
            <a:ext cx="553596" cy="38989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xmlns="" id="{108D13DA-29CC-457C-A1E6-B0BBAFF6E02D}"/>
              </a:ext>
            </a:extLst>
          </p:cNvPr>
          <p:cNvCxnSpPr>
            <a:cxnSpLocks/>
          </p:cNvCxnSpPr>
          <p:nvPr/>
        </p:nvCxnSpPr>
        <p:spPr>
          <a:xfrm>
            <a:off x="1618829" y="3239350"/>
            <a:ext cx="0" cy="643281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A3867E23-B517-4B44-91B9-751CACA1A3D3}"/>
              </a:ext>
            </a:extLst>
          </p:cNvPr>
          <p:cNvSpPr txBox="1"/>
          <p:nvPr/>
        </p:nvSpPr>
        <p:spPr>
          <a:xfrm>
            <a:off x="964409" y="3886215"/>
            <a:ext cx="2815499" cy="52322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제품관련 문의는 제품코드 표시</a:t>
            </a:r>
            <a:endParaRPr lang="en-US" altLang="ko-KR" sz="1400" dirty="0"/>
          </a:p>
          <a:p>
            <a:r>
              <a:rPr lang="ko-KR" altLang="en-US" sz="1400" dirty="0"/>
              <a:t>일반문의는 일반문의 표시</a:t>
            </a:r>
            <a:endParaRPr lang="en-US" altLang="ko-KR" sz="1400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xmlns="" id="{C29BB59B-2613-49F5-8622-E7CAE69196BF}"/>
              </a:ext>
            </a:extLst>
          </p:cNvPr>
          <p:cNvSpPr/>
          <p:nvPr/>
        </p:nvSpPr>
        <p:spPr>
          <a:xfrm>
            <a:off x="7641847" y="2628523"/>
            <a:ext cx="746578" cy="65646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xmlns="" id="{E8275FB7-F0EC-45F3-8C3E-133FDC851E88}"/>
              </a:ext>
            </a:extLst>
          </p:cNvPr>
          <p:cNvCxnSpPr>
            <a:cxnSpLocks/>
            <a:stCxn id="27" idx="0"/>
          </p:cNvCxnSpPr>
          <p:nvPr/>
        </p:nvCxnSpPr>
        <p:spPr>
          <a:xfrm flipV="1">
            <a:off x="8015136" y="2306882"/>
            <a:ext cx="130768" cy="321641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00767C05-730C-4599-88B0-E9941001A7D0}"/>
              </a:ext>
            </a:extLst>
          </p:cNvPr>
          <p:cNvSpPr txBox="1"/>
          <p:nvPr/>
        </p:nvSpPr>
        <p:spPr>
          <a:xfrm>
            <a:off x="7092280" y="1999105"/>
            <a:ext cx="1826966" cy="307777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답변 작성 후</a:t>
            </a:r>
            <a:r>
              <a:rPr lang="en-US" altLang="ko-KR" sz="1400" dirty="0"/>
              <a:t> </a:t>
            </a:r>
            <a:r>
              <a:rPr lang="ko-KR" altLang="en-US" sz="1400" dirty="0"/>
              <a:t>변경됨</a:t>
            </a:r>
            <a:endParaRPr lang="en-US" altLang="ko-KR" sz="1400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xmlns="" id="{C08FBBF0-1BCE-4BE8-99F9-3784C4FB9382}"/>
              </a:ext>
            </a:extLst>
          </p:cNvPr>
          <p:cNvSpPr/>
          <p:nvPr/>
        </p:nvSpPr>
        <p:spPr>
          <a:xfrm>
            <a:off x="3217835" y="2665161"/>
            <a:ext cx="3154364" cy="65646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xmlns="" id="{6CBAA9B0-E0BA-4B49-BDF1-263E3858BD94}"/>
              </a:ext>
            </a:extLst>
          </p:cNvPr>
          <p:cNvCxnSpPr>
            <a:cxnSpLocks/>
          </p:cNvCxnSpPr>
          <p:nvPr/>
        </p:nvCxnSpPr>
        <p:spPr>
          <a:xfrm>
            <a:off x="5314888" y="3330215"/>
            <a:ext cx="697272" cy="712793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92868B92-0DD1-44CE-B5C3-054787B67939}"/>
              </a:ext>
            </a:extLst>
          </p:cNvPr>
          <p:cNvSpPr txBox="1"/>
          <p:nvPr/>
        </p:nvSpPr>
        <p:spPr>
          <a:xfrm>
            <a:off x="4572000" y="4053579"/>
            <a:ext cx="3875561" cy="307777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제목 클릭 </a:t>
            </a:r>
            <a:r>
              <a:rPr lang="en-US" altLang="ko-KR" sz="1400" dirty="0"/>
              <a:t>-&gt; </a:t>
            </a:r>
            <a:r>
              <a:rPr lang="ko-KR" altLang="en-US" sz="1400" dirty="0"/>
              <a:t>문의사항 확인 </a:t>
            </a:r>
            <a:r>
              <a:rPr lang="en-US" altLang="ko-KR" sz="1400" dirty="0"/>
              <a:t>-&gt; </a:t>
            </a:r>
            <a:r>
              <a:rPr lang="ko-KR" altLang="en-US" sz="1400" dirty="0"/>
              <a:t>답변작성 가능</a:t>
            </a:r>
            <a:endParaRPr lang="en-US" altLang="ko-KR" sz="14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541CAA16-60E1-49CD-ABAC-F8277CE92269}"/>
              </a:ext>
            </a:extLst>
          </p:cNvPr>
          <p:cNvSpPr txBox="1"/>
          <p:nvPr/>
        </p:nvSpPr>
        <p:spPr>
          <a:xfrm>
            <a:off x="287523" y="755225"/>
            <a:ext cx="2340261" cy="369332"/>
          </a:xfrm>
          <a:prstGeom prst="rect">
            <a:avLst/>
          </a:prstGeom>
          <a:solidFill>
            <a:schemeClr val="bg2">
              <a:alpha val="97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-15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b="1" spc="-150" dirty="0">
                <a:solidFill>
                  <a:prstClr val="black">
                    <a:lumMod val="75000"/>
                    <a:lumOff val="25000"/>
                  </a:prstClr>
                </a:solidFill>
              </a:rPr>
              <a:t>문의게시판 관리 화면</a:t>
            </a:r>
          </a:p>
        </p:txBody>
      </p:sp>
    </p:spTree>
    <p:extLst>
      <p:ext uri="{BB962C8B-B14F-4D97-AF65-F5344CB8AC3E}">
        <p14:creationId xmlns:p14="http://schemas.microsoft.com/office/powerpoint/2010/main" val="381273570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4898" y="636712"/>
            <a:ext cx="914400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1800BB10-439F-4E6E-AF7D-8B70106941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888" y="2057005"/>
            <a:ext cx="7593867" cy="3316211"/>
          </a:xfrm>
          <a:prstGeom prst="rect">
            <a:avLst/>
          </a:prstGeom>
        </p:spPr>
      </p:pic>
      <p:sp>
        <p:nvSpPr>
          <p:cNvPr id="69" name="TextBox 68"/>
          <p:cNvSpPr txBox="1"/>
          <p:nvPr/>
        </p:nvSpPr>
        <p:spPr>
          <a:xfrm>
            <a:off x="3150381" y="87015"/>
            <a:ext cx="2340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주요기능</a:t>
            </a:r>
          </a:p>
        </p:txBody>
      </p:sp>
      <p:cxnSp>
        <p:nvCxnSpPr>
          <p:cNvPr id="70" name="직선 연결선 69"/>
          <p:cNvCxnSpPr/>
          <p:nvPr/>
        </p:nvCxnSpPr>
        <p:spPr>
          <a:xfrm>
            <a:off x="1908243" y="548680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이등변 삼각형 70"/>
          <p:cNvSpPr/>
          <p:nvPr/>
        </p:nvSpPr>
        <p:spPr>
          <a:xfrm rot="10800000">
            <a:off x="8244408" y="617193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2" name="이등변 삼각형 71"/>
          <p:cNvSpPr/>
          <p:nvPr/>
        </p:nvSpPr>
        <p:spPr>
          <a:xfrm rot="10800000">
            <a:off x="8388424" y="617193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2195736" y="2038060"/>
            <a:ext cx="805715" cy="30777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xmlns="" id="{C08FBBF0-1BCE-4BE8-99F9-3784C4FB9382}"/>
              </a:ext>
            </a:extLst>
          </p:cNvPr>
          <p:cNvSpPr/>
          <p:nvPr/>
        </p:nvSpPr>
        <p:spPr>
          <a:xfrm>
            <a:off x="3347863" y="2665161"/>
            <a:ext cx="3456385" cy="126789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xmlns="" id="{6CBAA9B0-E0BA-4B49-BDF1-263E3858BD94}"/>
              </a:ext>
            </a:extLst>
          </p:cNvPr>
          <p:cNvCxnSpPr>
            <a:cxnSpLocks/>
          </p:cNvCxnSpPr>
          <p:nvPr/>
        </p:nvCxnSpPr>
        <p:spPr>
          <a:xfrm flipV="1">
            <a:off x="4932040" y="1842541"/>
            <a:ext cx="792088" cy="822119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92868B92-0DD1-44CE-B5C3-054787B67939}"/>
              </a:ext>
            </a:extLst>
          </p:cNvPr>
          <p:cNvSpPr txBox="1"/>
          <p:nvPr/>
        </p:nvSpPr>
        <p:spPr>
          <a:xfrm>
            <a:off x="4527851" y="1544616"/>
            <a:ext cx="3428525" cy="307777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제목 클릭 </a:t>
            </a:r>
            <a:r>
              <a:rPr lang="en-US" altLang="ko-KR" sz="1400" dirty="0"/>
              <a:t>-&gt; </a:t>
            </a:r>
            <a:r>
              <a:rPr lang="ko-KR" altLang="en-US" sz="1400" dirty="0"/>
              <a:t>후기 확인 </a:t>
            </a:r>
            <a:r>
              <a:rPr lang="en-US" altLang="ko-KR" sz="1400" dirty="0"/>
              <a:t>-&gt; </a:t>
            </a:r>
            <a:r>
              <a:rPr lang="ko-KR" altLang="en-US" sz="1400" dirty="0"/>
              <a:t>삭제만 가능</a:t>
            </a:r>
            <a:endParaRPr lang="en-US" altLang="ko-KR" sz="14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541CAA16-60E1-49CD-ABAC-F8277CE92269}"/>
              </a:ext>
            </a:extLst>
          </p:cNvPr>
          <p:cNvSpPr txBox="1"/>
          <p:nvPr/>
        </p:nvSpPr>
        <p:spPr>
          <a:xfrm>
            <a:off x="287523" y="755225"/>
            <a:ext cx="2268253" cy="369332"/>
          </a:xfrm>
          <a:prstGeom prst="rect">
            <a:avLst/>
          </a:prstGeom>
          <a:solidFill>
            <a:schemeClr val="bg2">
              <a:alpha val="97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-15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b="1" spc="-150" dirty="0">
                <a:solidFill>
                  <a:prstClr val="black">
                    <a:lumMod val="75000"/>
                    <a:lumOff val="25000"/>
                  </a:prstClr>
                </a:solidFill>
              </a:rPr>
              <a:t>후기게시판 관리 화면</a:t>
            </a:r>
          </a:p>
        </p:txBody>
      </p:sp>
    </p:spTree>
    <p:extLst>
      <p:ext uri="{BB962C8B-B14F-4D97-AF65-F5344CB8AC3E}">
        <p14:creationId xmlns:p14="http://schemas.microsoft.com/office/powerpoint/2010/main" val="404072292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4898" y="636712"/>
            <a:ext cx="914400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9660B61B-0004-4C9B-846F-9C475E5DED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458" y="1842541"/>
            <a:ext cx="7593867" cy="3895053"/>
          </a:xfrm>
          <a:prstGeom prst="rect">
            <a:avLst/>
          </a:prstGeom>
        </p:spPr>
      </p:pic>
      <p:sp>
        <p:nvSpPr>
          <p:cNvPr id="69" name="TextBox 68"/>
          <p:cNvSpPr txBox="1"/>
          <p:nvPr/>
        </p:nvSpPr>
        <p:spPr>
          <a:xfrm>
            <a:off x="3150381" y="87015"/>
            <a:ext cx="2340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주요기능</a:t>
            </a:r>
          </a:p>
        </p:txBody>
      </p:sp>
      <p:cxnSp>
        <p:nvCxnSpPr>
          <p:cNvPr id="70" name="직선 연결선 69"/>
          <p:cNvCxnSpPr/>
          <p:nvPr/>
        </p:nvCxnSpPr>
        <p:spPr>
          <a:xfrm>
            <a:off x="1908243" y="548680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이등변 삼각형 70"/>
          <p:cNvSpPr/>
          <p:nvPr/>
        </p:nvSpPr>
        <p:spPr>
          <a:xfrm rot="10800000">
            <a:off x="8244408" y="617193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2" name="이등변 삼각형 71"/>
          <p:cNvSpPr/>
          <p:nvPr/>
        </p:nvSpPr>
        <p:spPr>
          <a:xfrm rot="10800000">
            <a:off x="8388424" y="617193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431693" y="1900054"/>
            <a:ext cx="404003" cy="21602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xmlns="" id="{C08FBBF0-1BCE-4BE8-99F9-3784C4FB9382}"/>
              </a:ext>
            </a:extLst>
          </p:cNvPr>
          <p:cNvSpPr/>
          <p:nvPr/>
        </p:nvSpPr>
        <p:spPr>
          <a:xfrm>
            <a:off x="5724128" y="3400866"/>
            <a:ext cx="864096" cy="30777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xmlns="" id="{6CBAA9B0-E0BA-4B49-BDF1-263E3858BD94}"/>
              </a:ext>
            </a:extLst>
          </p:cNvPr>
          <p:cNvCxnSpPr>
            <a:cxnSpLocks/>
          </p:cNvCxnSpPr>
          <p:nvPr/>
        </p:nvCxnSpPr>
        <p:spPr>
          <a:xfrm flipV="1">
            <a:off x="6338650" y="2348880"/>
            <a:ext cx="451716" cy="1051986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92868B92-0DD1-44CE-B5C3-054787B67939}"/>
              </a:ext>
            </a:extLst>
          </p:cNvPr>
          <p:cNvSpPr txBox="1"/>
          <p:nvPr/>
        </p:nvSpPr>
        <p:spPr>
          <a:xfrm>
            <a:off x="6156177" y="2041103"/>
            <a:ext cx="2232247" cy="307777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해당 배너 이미지 삭제</a:t>
            </a:r>
            <a:endParaRPr lang="en-US" altLang="ko-KR" sz="14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541CAA16-60E1-49CD-ABAC-F8277CE92269}"/>
              </a:ext>
            </a:extLst>
          </p:cNvPr>
          <p:cNvSpPr txBox="1"/>
          <p:nvPr/>
        </p:nvSpPr>
        <p:spPr>
          <a:xfrm>
            <a:off x="287523" y="755225"/>
            <a:ext cx="2268253" cy="369332"/>
          </a:xfrm>
          <a:prstGeom prst="rect">
            <a:avLst/>
          </a:prstGeom>
          <a:solidFill>
            <a:schemeClr val="bg2">
              <a:alpha val="97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-15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b="1" spc="-15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메인배너</a:t>
            </a:r>
            <a:r>
              <a:rPr lang="ko-KR" altLang="en-US" b="1" spc="-150" dirty="0">
                <a:solidFill>
                  <a:prstClr val="black">
                    <a:lumMod val="75000"/>
                    <a:lumOff val="25000"/>
                  </a:prstClr>
                </a:solidFill>
              </a:rPr>
              <a:t> 관리 화면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xmlns="" id="{04F7EB02-A55C-4F04-AF64-A3143B5F6F5D}"/>
              </a:ext>
            </a:extLst>
          </p:cNvPr>
          <p:cNvCxnSpPr>
            <a:cxnSpLocks/>
          </p:cNvCxnSpPr>
          <p:nvPr/>
        </p:nvCxnSpPr>
        <p:spPr>
          <a:xfrm flipV="1">
            <a:off x="1835696" y="1754509"/>
            <a:ext cx="1152128" cy="253095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857C1BBA-A71E-4199-BD7B-3A677C5EBC18}"/>
              </a:ext>
            </a:extLst>
          </p:cNvPr>
          <p:cNvSpPr txBox="1"/>
          <p:nvPr/>
        </p:nvSpPr>
        <p:spPr>
          <a:xfrm>
            <a:off x="2987825" y="1573279"/>
            <a:ext cx="1584176" cy="307777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/>
              <a:t>배너 이미지 추가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173519124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2060848"/>
            <a:ext cx="9144000" cy="2808312"/>
          </a:xfrm>
          <a:prstGeom prst="rect">
            <a:avLst/>
          </a:prstGeom>
          <a:solidFill>
            <a:schemeClr val="tx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-36512" y="2924944"/>
            <a:ext cx="9144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b="1" smtClean="0">
                <a:solidFill>
                  <a:schemeClr val="bg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시연</a:t>
            </a:r>
            <a:endParaRPr lang="ko-KR" altLang="en-US" sz="5400" b="1" dirty="0">
              <a:solidFill>
                <a:schemeClr val="bg1"/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80718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-36512" y="620688"/>
            <a:ext cx="9180512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150381" y="87015"/>
            <a:ext cx="2340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sz="24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역할분담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5" name="이등변 삼각형 24"/>
          <p:cNvSpPr/>
          <p:nvPr/>
        </p:nvSpPr>
        <p:spPr>
          <a:xfrm rot="10800000">
            <a:off x="323528" y="617075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이등변 삼각형 28"/>
          <p:cNvSpPr/>
          <p:nvPr/>
        </p:nvSpPr>
        <p:spPr>
          <a:xfrm rot="10800000">
            <a:off x="539552" y="617075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6" name="직선 연결선 55"/>
          <p:cNvCxnSpPr/>
          <p:nvPr/>
        </p:nvCxnSpPr>
        <p:spPr>
          <a:xfrm>
            <a:off x="1908243" y="548680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" name="그룹 3"/>
          <p:cNvGrpSpPr/>
          <p:nvPr/>
        </p:nvGrpSpPr>
        <p:grpSpPr>
          <a:xfrm>
            <a:off x="2267744" y="1556792"/>
            <a:ext cx="2140250" cy="4249933"/>
            <a:chOff x="3528539" y="1556792"/>
            <a:chExt cx="2140250" cy="4249933"/>
          </a:xfrm>
        </p:grpSpPr>
        <p:sp>
          <p:nvSpPr>
            <p:cNvPr id="49" name="타원 48">
              <a:extLst>
                <a:ext uri="{FF2B5EF4-FFF2-40B4-BE49-F238E27FC236}">
                  <a16:creationId xmlns="" xmlns:a16="http://schemas.microsoft.com/office/drawing/2014/main" id="{BED8FE39-AF8D-4947-AE5C-603A8F03F891}"/>
                </a:ext>
              </a:extLst>
            </p:cNvPr>
            <p:cNvSpPr/>
            <p:nvPr/>
          </p:nvSpPr>
          <p:spPr>
            <a:xfrm>
              <a:off x="3707904" y="1556792"/>
              <a:ext cx="1677485" cy="1666036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65" name="모서리가 둥근 직사각형 64"/>
            <p:cNvSpPr/>
            <p:nvPr/>
          </p:nvSpPr>
          <p:spPr>
            <a:xfrm>
              <a:off x="3528539" y="3825942"/>
              <a:ext cx="2140250" cy="1980783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100" dirty="0" smtClean="0">
                  <a:solidFill>
                    <a:schemeClr val="tx1"/>
                  </a:solidFill>
                  <a:latin typeface="+mj-lt"/>
                </a:rPr>
                <a:t>[</a:t>
              </a:r>
              <a:r>
                <a:rPr lang="ko-KR" altLang="en-US" sz="1100" dirty="0" smtClean="0">
                  <a:solidFill>
                    <a:schemeClr val="tx1"/>
                  </a:solidFill>
                  <a:latin typeface="+mj-lt"/>
                </a:rPr>
                <a:t>회원</a:t>
              </a:r>
              <a:r>
                <a:rPr lang="en-US" altLang="ko-KR" sz="1100" dirty="0" smtClean="0">
                  <a:solidFill>
                    <a:schemeClr val="tx1"/>
                  </a:solidFill>
                  <a:latin typeface="+mj-lt"/>
                </a:rPr>
                <a:t>] </a:t>
              </a:r>
            </a:p>
            <a:p>
              <a:endParaRPr lang="en-US" altLang="ko-KR" sz="800" dirty="0" smtClean="0">
                <a:solidFill>
                  <a:schemeClr val="tx1"/>
                </a:solidFill>
                <a:latin typeface="+mj-lt"/>
              </a:endParaRPr>
            </a:p>
            <a:p>
              <a:r>
                <a:rPr lang="en-US" altLang="ko-KR" sz="1100" dirty="0" smtClean="0">
                  <a:solidFill>
                    <a:schemeClr val="tx1"/>
                  </a:solidFill>
                  <a:latin typeface="+mj-lt"/>
                </a:rPr>
                <a:t>- </a:t>
              </a:r>
              <a:r>
                <a:rPr lang="ko-KR" altLang="en-US" sz="1100" dirty="0" smtClean="0">
                  <a:solidFill>
                    <a:schemeClr val="tx1"/>
                  </a:solidFill>
                  <a:latin typeface="+mj-lt"/>
                </a:rPr>
                <a:t>회원가입 </a:t>
              </a:r>
              <a:r>
                <a:rPr lang="en-US" altLang="ko-KR" sz="1100" dirty="0" smtClean="0">
                  <a:solidFill>
                    <a:schemeClr val="tx1"/>
                  </a:solidFill>
                  <a:latin typeface="+mj-lt"/>
                </a:rPr>
                <a:t>&amp; </a:t>
              </a:r>
              <a:r>
                <a:rPr lang="ko-KR" altLang="en-US" sz="1100" dirty="0" smtClean="0">
                  <a:solidFill>
                    <a:schemeClr val="tx1"/>
                  </a:solidFill>
                  <a:latin typeface="+mj-lt"/>
                </a:rPr>
                <a:t>탈퇴 </a:t>
              </a:r>
              <a:endParaRPr lang="en-US" altLang="ko-KR" sz="1100" dirty="0" smtClean="0">
                <a:solidFill>
                  <a:schemeClr val="tx1"/>
                </a:solidFill>
                <a:latin typeface="+mj-lt"/>
              </a:endParaRPr>
            </a:p>
            <a:p>
              <a:r>
                <a:rPr lang="en-US" altLang="ko-KR" sz="1100" dirty="0" smtClean="0">
                  <a:solidFill>
                    <a:schemeClr val="tx1"/>
                  </a:solidFill>
                  <a:latin typeface="+mj-lt"/>
                </a:rPr>
                <a:t>- </a:t>
              </a:r>
              <a:r>
                <a:rPr lang="ko-KR" altLang="en-US" sz="1100" dirty="0" smtClean="0">
                  <a:solidFill>
                    <a:schemeClr val="tx1"/>
                  </a:solidFill>
                  <a:latin typeface="+mj-lt"/>
                </a:rPr>
                <a:t>로그인</a:t>
              </a:r>
              <a:endParaRPr lang="en-US" altLang="ko-KR" sz="1100" dirty="0" smtClean="0">
                <a:solidFill>
                  <a:schemeClr val="tx1"/>
                </a:solidFill>
                <a:latin typeface="+mj-lt"/>
              </a:endParaRPr>
            </a:p>
            <a:p>
              <a:r>
                <a:rPr lang="en-US" altLang="ko-KR" sz="1100" dirty="0" smtClean="0">
                  <a:solidFill>
                    <a:schemeClr val="tx1"/>
                  </a:solidFill>
                  <a:latin typeface="+mj-lt"/>
                </a:rPr>
                <a:t>- ID / PW </a:t>
              </a:r>
              <a:r>
                <a:rPr lang="ko-KR" altLang="en-US" sz="1100" dirty="0" smtClean="0">
                  <a:solidFill>
                    <a:schemeClr val="tx1"/>
                  </a:solidFill>
                  <a:latin typeface="+mj-lt"/>
                </a:rPr>
                <a:t>찾기 </a:t>
              </a:r>
              <a:endParaRPr lang="en-US" altLang="ko-KR" sz="1100" dirty="0">
                <a:solidFill>
                  <a:schemeClr val="tx1"/>
                </a:solidFill>
                <a:latin typeface="+mj-lt"/>
              </a:endParaRPr>
            </a:p>
            <a:p>
              <a:r>
                <a:rPr lang="en-US" altLang="ko-KR" sz="1100" dirty="0" smtClean="0">
                  <a:solidFill>
                    <a:schemeClr val="tx1"/>
                  </a:solidFill>
                  <a:latin typeface="+mj-lt"/>
                </a:rPr>
                <a:t>- </a:t>
              </a:r>
              <a:r>
                <a:rPr lang="ko-KR" altLang="en-US" sz="1100" dirty="0" smtClean="0">
                  <a:solidFill>
                    <a:schemeClr val="tx1"/>
                  </a:solidFill>
                  <a:latin typeface="+mj-lt"/>
                </a:rPr>
                <a:t>회원정보조회 </a:t>
              </a:r>
              <a:r>
                <a:rPr lang="en-US" altLang="ko-KR" sz="1100" dirty="0" smtClean="0">
                  <a:solidFill>
                    <a:schemeClr val="tx1"/>
                  </a:solidFill>
                  <a:latin typeface="+mj-lt"/>
                </a:rPr>
                <a:t>&amp; </a:t>
              </a:r>
              <a:r>
                <a:rPr lang="ko-KR" altLang="en-US" sz="1100" dirty="0" smtClean="0">
                  <a:solidFill>
                    <a:schemeClr val="tx1"/>
                  </a:solidFill>
                  <a:latin typeface="+mj-lt"/>
                </a:rPr>
                <a:t>변경</a:t>
              </a:r>
              <a:endParaRPr lang="en-US" altLang="ko-KR" sz="1100" dirty="0" smtClean="0">
                <a:solidFill>
                  <a:schemeClr val="tx1"/>
                </a:solidFill>
                <a:latin typeface="+mj-lt"/>
              </a:endParaRPr>
            </a:p>
            <a:p>
              <a:r>
                <a:rPr lang="en-US" altLang="ko-KR" sz="1100" dirty="0" smtClean="0">
                  <a:solidFill>
                    <a:schemeClr val="tx1"/>
                  </a:solidFill>
                  <a:latin typeface="+mj-lt"/>
                </a:rPr>
                <a:t>- </a:t>
              </a:r>
              <a:r>
                <a:rPr lang="ko-KR" altLang="en-US" sz="1100" dirty="0" smtClean="0">
                  <a:solidFill>
                    <a:schemeClr val="tx1"/>
                  </a:solidFill>
                  <a:latin typeface="+mj-lt"/>
                </a:rPr>
                <a:t>주문내역 </a:t>
              </a:r>
              <a:r>
                <a:rPr lang="en-US" altLang="ko-KR" sz="1100" dirty="0" smtClean="0">
                  <a:solidFill>
                    <a:schemeClr val="tx1"/>
                  </a:solidFill>
                  <a:latin typeface="+mj-lt"/>
                </a:rPr>
                <a:t>&amp; </a:t>
              </a:r>
              <a:r>
                <a:rPr lang="ko-KR" altLang="en-US" sz="1100" dirty="0" smtClean="0">
                  <a:solidFill>
                    <a:schemeClr val="tx1"/>
                  </a:solidFill>
                  <a:latin typeface="+mj-lt"/>
                </a:rPr>
                <a:t>주문취소 </a:t>
              </a:r>
              <a:endParaRPr lang="en-US" altLang="ko-KR" sz="1100" dirty="0" smtClean="0">
                <a:solidFill>
                  <a:schemeClr val="tx1"/>
                </a:solidFill>
                <a:latin typeface="+mj-lt"/>
              </a:endParaRPr>
            </a:p>
            <a:p>
              <a:r>
                <a:rPr lang="en-US" altLang="ko-KR" sz="1100" dirty="0" smtClean="0">
                  <a:solidFill>
                    <a:schemeClr val="tx1"/>
                  </a:solidFill>
                  <a:latin typeface="+mj-lt"/>
                </a:rPr>
                <a:t>- </a:t>
              </a:r>
              <a:r>
                <a:rPr lang="ko-KR" altLang="en-US" sz="1100" dirty="0" smtClean="0">
                  <a:solidFill>
                    <a:schemeClr val="tx1"/>
                  </a:solidFill>
                  <a:latin typeface="+mj-lt"/>
                </a:rPr>
                <a:t>문의작성 </a:t>
              </a:r>
              <a:r>
                <a:rPr lang="en-US" altLang="ko-KR" sz="1100" dirty="0" smtClean="0">
                  <a:solidFill>
                    <a:schemeClr val="tx1"/>
                  </a:solidFill>
                  <a:latin typeface="+mj-lt"/>
                </a:rPr>
                <a:t>&amp; </a:t>
              </a:r>
              <a:r>
                <a:rPr lang="ko-KR" altLang="en-US" sz="1100" dirty="0" smtClean="0">
                  <a:solidFill>
                    <a:schemeClr val="tx1"/>
                  </a:solidFill>
                  <a:latin typeface="+mj-lt"/>
                </a:rPr>
                <a:t>조회 </a:t>
              </a:r>
              <a:r>
                <a:rPr lang="en-US" altLang="ko-KR" sz="1100" dirty="0" smtClean="0">
                  <a:solidFill>
                    <a:schemeClr val="tx1"/>
                  </a:solidFill>
                  <a:latin typeface="+mj-lt"/>
                </a:rPr>
                <a:t>&amp; </a:t>
              </a:r>
              <a:r>
                <a:rPr lang="ko-KR" altLang="en-US" sz="1100" dirty="0" smtClean="0">
                  <a:solidFill>
                    <a:schemeClr val="tx1"/>
                  </a:solidFill>
                  <a:latin typeface="+mj-lt"/>
                </a:rPr>
                <a:t>수정</a:t>
              </a:r>
              <a:endParaRPr lang="en-US" altLang="ko-KR" sz="1100" dirty="0">
                <a:solidFill>
                  <a:schemeClr val="tx1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3986319" y="3284984"/>
              <a:ext cx="1080120" cy="447288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chemeClr val="tx1"/>
                  </a:solidFill>
                </a:rPr>
                <a:t>김예진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pic>
          <p:nvPicPr>
            <p:cNvPr id="1030" name="Picture 6" descr="User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38430" y="1841924"/>
              <a:ext cx="1037626" cy="10376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" name="그룹 2"/>
          <p:cNvGrpSpPr/>
          <p:nvPr/>
        </p:nvGrpSpPr>
        <p:grpSpPr>
          <a:xfrm>
            <a:off x="41066" y="1581128"/>
            <a:ext cx="2140250" cy="4258324"/>
            <a:chOff x="1207614" y="1546940"/>
            <a:chExt cx="2140250" cy="4258324"/>
          </a:xfrm>
        </p:grpSpPr>
        <p:sp>
          <p:nvSpPr>
            <p:cNvPr id="68" name="타원 67">
              <a:extLst>
                <a:ext uri="{FF2B5EF4-FFF2-40B4-BE49-F238E27FC236}">
                  <a16:creationId xmlns="" xmlns:a16="http://schemas.microsoft.com/office/drawing/2014/main" id="{BED8FE39-AF8D-4947-AE5C-603A8F03F891}"/>
                </a:ext>
              </a:extLst>
            </p:cNvPr>
            <p:cNvSpPr/>
            <p:nvPr/>
          </p:nvSpPr>
          <p:spPr>
            <a:xfrm>
              <a:off x="1491015" y="1546940"/>
              <a:ext cx="1677485" cy="1666036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pic>
          <p:nvPicPr>
            <p:cNvPr id="1026" name="Picture 2" descr="Shopping cart  free ico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99709" y="1807950"/>
              <a:ext cx="1157576" cy="11575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4" name="모서리가 둥근 직사각형 73"/>
            <p:cNvSpPr/>
            <p:nvPr/>
          </p:nvSpPr>
          <p:spPr>
            <a:xfrm>
              <a:off x="1207614" y="3824481"/>
              <a:ext cx="2140250" cy="1980783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100" dirty="0" smtClean="0">
                  <a:solidFill>
                    <a:schemeClr val="tx1"/>
                  </a:solidFill>
                </a:rPr>
                <a:t>[</a:t>
              </a:r>
              <a:r>
                <a:rPr lang="ko-KR" altLang="en-US" sz="1100" dirty="0" smtClean="0">
                  <a:solidFill>
                    <a:schemeClr val="tx1"/>
                  </a:solidFill>
                </a:rPr>
                <a:t>상품</a:t>
              </a:r>
              <a:r>
                <a:rPr lang="en-US" altLang="ko-KR" sz="1100" dirty="0" smtClean="0">
                  <a:solidFill>
                    <a:schemeClr val="tx1"/>
                  </a:solidFill>
                </a:rPr>
                <a:t>]</a:t>
              </a:r>
            </a:p>
            <a:p>
              <a:r>
                <a:rPr lang="en-US" altLang="ko-KR" sz="1100" dirty="0" smtClean="0">
                  <a:solidFill>
                    <a:schemeClr val="tx1"/>
                  </a:solidFill>
                </a:rPr>
                <a:t> </a:t>
              </a:r>
            </a:p>
            <a:p>
              <a:pPr marL="171450" indent="-171450">
                <a:buFontTx/>
                <a:buChar char="-"/>
              </a:pPr>
              <a:r>
                <a:rPr lang="ko-KR" altLang="en-US" sz="1100" dirty="0" smtClean="0">
                  <a:solidFill>
                    <a:schemeClr val="tx1"/>
                  </a:solidFill>
                  <a:latin typeface="+mj-lt"/>
                </a:rPr>
                <a:t>메인</a:t>
              </a:r>
              <a:endParaRPr lang="en-US" altLang="ko-KR" sz="1100" dirty="0" smtClean="0">
                <a:solidFill>
                  <a:schemeClr val="tx1"/>
                </a:solidFill>
                <a:latin typeface="+mj-lt"/>
              </a:endParaRPr>
            </a:p>
            <a:p>
              <a:pPr marL="171450" indent="-171450">
                <a:buFontTx/>
                <a:buChar char="-"/>
              </a:pPr>
              <a:r>
                <a:rPr lang="ko-KR" altLang="en-US" sz="1100" dirty="0" smtClean="0">
                  <a:solidFill>
                    <a:schemeClr val="tx1"/>
                  </a:solidFill>
                  <a:latin typeface="+mj-lt"/>
                </a:rPr>
                <a:t>상품등록</a:t>
              </a:r>
              <a:endParaRPr lang="en-US" altLang="ko-KR" sz="1100" dirty="0" smtClean="0">
                <a:solidFill>
                  <a:schemeClr val="tx1"/>
                </a:solidFill>
                <a:latin typeface="+mj-lt"/>
              </a:endParaRPr>
            </a:p>
            <a:p>
              <a:pPr marL="171450" indent="-171450">
                <a:buFontTx/>
                <a:buChar char="-"/>
              </a:pPr>
              <a:r>
                <a:rPr lang="ko-KR" altLang="en-US" sz="1100" dirty="0" smtClean="0">
                  <a:solidFill>
                    <a:schemeClr val="tx1"/>
                  </a:solidFill>
                  <a:latin typeface="+mj-lt"/>
                </a:rPr>
                <a:t>상품조회</a:t>
              </a:r>
              <a:endParaRPr lang="en-US" altLang="ko-KR" sz="1100" dirty="0" smtClean="0">
                <a:solidFill>
                  <a:schemeClr val="tx1"/>
                </a:solidFill>
                <a:latin typeface="+mj-lt"/>
              </a:endParaRPr>
            </a:p>
            <a:p>
              <a:pPr marL="171450" indent="-171450">
                <a:buFontTx/>
                <a:buChar char="-"/>
              </a:pPr>
              <a:r>
                <a:rPr lang="ko-KR" altLang="en-US" sz="1100" dirty="0" smtClean="0">
                  <a:solidFill>
                    <a:schemeClr val="tx1"/>
                  </a:solidFill>
                  <a:latin typeface="+mj-lt"/>
                </a:rPr>
                <a:t>상품상세정보 등록</a:t>
              </a:r>
              <a:endParaRPr lang="en-US" altLang="ko-KR" sz="1100" dirty="0" smtClean="0">
                <a:solidFill>
                  <a:schemeClr val="tx1"/>
                </a:solidFill>
                <a:latin typeface="+mj-lt"/>
              </a:endParaRPr>
            </a:p>
            <a:p>
              <a:pPr marL="171450" indent="-171450">
                <a:buFontTx/>
                <a:buChar char="-"/>
              </a:pPr>
              <a:r>
                <a:rPr lang="ko-KR" altLang="en-US" sz="1100" dirty="0" smtClean="0">
                  <a:solidFill>
                    <a:schemeClr val="tx1"/>
                  </a:solidFill>
                  <a:latin typeface="+mj-lt"/>
                </a:rPr>
                <a:t>상품구매</a:t>
              </a:r>
              <a:endParaRPr lang="en-US" altLang="ko-KR" sz="1100" dirty="0" smtClean="0">
                <a:solidFill>
                  <a:schemeClr val="tx1"/>
                </a:solidFill>
                <a:latin typeface="+mj-lt"/>
              </a:endParaRPr>
            </a:p>
            <a:p>
              <a:pPr marL="171450" indent="-171450">
                <a:buFontTx/>
                <a:buChar char="-"/>
              </a:pPr>
              <a:r>
                <a:rPr lang="ko-KR" altLang="en-US" sz="1100" dirty="0" smtClean="0">
                  <a:solidFill>
                    <a:schemeClr val="tx1"/>
                  </a:solidFill>
                  <a:latin typeface="+mj-lt"/>
                </a:rPr>
                <a:t>장바구니</a:t>
              </a:r>
              <a:endParaRPr lang="en-US" altLang="ko-KR" sz="1100" dirty="0" smtClean="0">
                <a:solidFill>
                  <a:schemeClr val="tx1"/>
                </a:solidFill>
                <a:latin typeface="+mj-lt"/>
              </a:endParaRPr>
            </a:p>
            <a:p>
              <a:pPr marL="171450" indent="-171450">
                <a:buFontTx/>
                <a:buChar char="-"/>
              </a:pPr>
              <a:r>
                <a:rPr lang="ko-KR" altLang="en-US" sz="1100" dirty="0" smtClean="0">
                  <a:solidFill>
                    <a:schemeClr val="tx1"/>
                  </a:solidFill>
                  <a:latin typeface="+mj-lt"/>
                </a:rPr>
                <a:t>후기</a:t>
              </a:r>
              <a:r>
                <a:rPr lang="en-US" altLang="ko-KR" sz="1100" dirty="0" smtClean="0">
                  <a:solidFill>
                    <a:schemeClr val="tx1"/>
                  </a:solidFill>
                  <a:latin typeface="+mj-lt"/>
                </a:rPr>
                <a:t> </a:t>
              </a:r>
              <a:r>
                <a:rPr lang="ko-KR" altLang="en-US" sz="1100" dirty="0" smtClean="0">
                  <a:solidFill>
                    <a:schemeClr val="tx1"/>
                  </a:solidFill>
                  <a:latin typeface="+mj-lt"/>
                </a:rPr>
                <a:t>작성</a:t>
              </a:r>
              <a:r>
                <a:rPr lang="en-US" altLang="ko-KR" sz="1100" dirty="0" smtClean="0">
                  <a:solidFill>
                    <a:schemeClr val="tx1"/>
                  </a:solidFill>
                  <a:latin typeface="+mj-lt"/>
                </a:rPr>
                <a:t>&amp;</a:t>
              </a:r>
              <a:r>
                <a:rPr lang="ko-KR" altLang="en-US" sz="1100" dirty="0" smtClean="0">
                  <a:solidFill>
                    <a:schemeClr val="tx1"/>
                  </a:solidFill>
                  <a:latin typeface="+mj-lt"/>
                </a:rPr>
                <a:t>조회</a:t>
              </a:r>
              <a:r>
                <a:rPr lang="en-US" altLang="ko-KR" sz="1100" dirty="0" smtClean="0">
                  <a:solidFill>
                    <a:schemeClr val="tx1"/>
                  </a:solidFill>
                  <a:latin typeface="+mj-lt"/>
                </a:rPr>
                <a:t>&amp;</a:t>
              </a:r>
              <a:r>
                <a:rPr lang="ko-KR" altLang="en-US" sz="1100" dirty="0" smtClean="0">
                  <a:solidFill>
                    <a:schemeClr val="tx1"/>
                  </a:solidFill>
                  <a:latin typeface="+mj-lt"/>
                </a:rPr>
                <a:t>관리</a:t>
              </a:r>
              <a:endParaRPr lang="en-US" altLang="ko-KR" sz="1100" dirty="0" smtClean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78" name="직사각형 77"/>
            <p:cNvSpPr/>
            <p:nvPr/>
          </p:nvSpPr>
          <p:spPr>
            <a:xfrm>
              <a:off x="1799037" y="3284984"/>
              <a:ext cx="1080120" cy="447288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mtClean="0">
                  <a:solidFill>
                    <a:schemeClr val="tx1"/>
                  </a:solidFill>
                </a:rPr>
                <a:t>신범건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4499992" y="1556792"/>
            <a:ext cx="2140250" cy="4248472"/>
            <a:chOff x="5797446" y="1556792"/>
            <a:chExt cx="2140250" cy="4248472"/>
          </a:xfrm>
        </p:grpSpPr>
        <p:sp>
          <p:nvSpPr>
            <p:cNvPr id="69" name="타원 68">
              <a:extLst>
                <a:ext uri="{FF2B5EF4-FFF2-40B4-BE49-F238E27FC236}">
                  <a16:creationId xmlns="" xmlns:a16="http://schemas.microsoft.com/office/drawing/2014/main" id="{BED8FE39-AF8D-4947-AE5C-603A8F03F891}"/>
                </a:ext>
              </a:extLst>
            </p:cNvPr>
            <p:cNvSpPr/>
            <p:nvPr/>
          </p:nvSpPr>
          <p:spPr>
            <a:xfrm>
              <a:off x="6062867" y="1556792"/>
              <a:ext cx="1677485" cy="166603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grpSp>
          <p:nvGrpSpPr>
            <p:cNvPr id="5" name="그룹 4"/>
            <p:cNvGrpSpPr/>
            <p:nvPr/>
          </p:nvGrpSpPr>
          <p:grpSpPr>
            <a:xfrm>
              <a:off x="5797446" y="1838442"/>
              <a:ext cx="2140250" cy="3966822"/>
              <a:chOff x="5797446" y="1838442"/>
              <a:chExt cx="2140250" cy="3966822"/>
            </a:xfrm>
          </p:grpSpPr>
          <p:pic>
            <p:nvPicPr>
              <p:cNvPr id="1032" name="Picture 8" descr="Settings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99993" y="1838442"/>
                <a:ext cx="1152327" cy="11523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5" name="모서리가 둥근 직사각형 74"/>
              <p:cNvSpPr/>
              <p:nvPr/>
            </p:nvSpPr>
            <p:spPr>
              <a:xfrm>
                <a:off x="5797446" y="3824481"/>
                <a:ext cx="2140250" cy="1980783"/>
              </a:xfrm>
              <a:prstGeom prst="round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1100" dirty="0" smtClean="0">
                    <a:solidFill>
                      <a:schemeClr val="tx1"/>
                    </a:solidFill>
                  </a:rPr>
                  <a:t>[</a:t>
                </a:r>
                <a:r>
                  <a:rPr lang="ko-KR" altLang="en-US" sz="1100" dirty="0" smtClean="0">
                    <a:solidFill>
                      <a:schemeClr val="tx1"/>
                    </a:solidFill>
                  </a:rPr>
                  <a:t>관리자</a:t>
                </a:r>
                <a:r>
                  <a:rPr lang="en-US" altLang="ko-KR" sz="1100" dirty="0" smtClean="0">
                    <a:solidFill>
                      <a:schemeClr val="tx1"/>
                    </a:solidFill>
                  </a:rPr>
                  <a:t>] </a:t>
                </a:r>
                <a:endParaRPr lang="en-US" altLang="ko-KR" sz="1100" dirty="0">
                  <a:solidFill>
                    <a:schemeClr val="tx1"/>
                  </a:solidFill>
                </a:endParaRPr>
              </a:p>
              <a:p>
                <a:endParaRPr lang="en-US" altLang="ko-KR" sz="800" dirty="0" smtClean="0">
                  <a:solidFill>
                    <a:schemeClr val="tx1"/>
                  </a:solidFill>
                  <a:latin typeface="+mj-lt"/>
                </a:endParaRPr>
              </a:p>
              <a:p>
                <a:r>
                  <a:rPr lang="en-US" altLang="ko-KR" sz="1100" dirty="0">
                    <a:solidFill>
                      <a:schemeClr val="tx1"/>
                    </a:solidFill>
                  </a:rPr>
                  <a:t>- </a:t>
                </a:r>
                <a:r>
                  <a:rPr lang="ko-KR" altLang="en-US" sz="1100" dirty="0">
                    <a:solidFill>
                      <a:schemeClr val="tx1"/>
                    </a:solidFill>
                  </a:rPr>
                  <a:t>단계별 주문내역 관리</a:t>
                </a:r>
                <a:endParaRPr lang="en-US" altLang="ko-KR" sz="1100" dirty="0">
                  <a:solidFill>
                    <a:schemeClr val="tx1"/>
                  </a:solidFill>
                </a:endParaRPr>
              </a:p>
              <a:p>
                <a:r>
                  <a:rPr lang="en-US" altLang="ko-KR" sz="1100" dirty="0">
                    <a:solidFill>
                      <a:schemeClr val="tx1"/>
                    </a:solidFill>
                  </a:rPr>
                  <a:t>- </a:t>
                </a:r>
                <a:r>
                  <a:rPr lang="ko-KR" altLang="en-US" sz="1100" dirty="0">
                    <a:solidFill>
                      <a:schemeClr val="tx1"/>
                    </a:solidFill>
                  </a:rPr>
                  <a:t>회원정보 조회</a:t>
                </a:r>
                <a:endParaRPr lang="en-US" altLang="ko-KR" sz="1100" dirty="0">
                  <a:solidFill>
                    <a:schemeClr val="tx1"/>
                  </a:solidFill>
                </a:endParaRPr>
              </a:p>
              <a:p>
                <a:r>
                  <a:rPr lang="en-US" altLang="ko-KR" sz="1100" dirty="0">
                    <a:solidFill>
                      <a:schemeClr val="tx1"/>
                    </a:solidFill>
                  </a:rPr>
                  <a:t>- </a:t>
                </a:r>
                <a:r>
                  <a:rPr lang="ko-KR" altLang="en-US" sz="1100" dirty="0">
                    <a:solidFill>
                      <a:schemeClr val="tx1"/>
                    </a:solidFill>
                  </a:rPr>
                  <a:t>각 회원 주문 내역 확인</a:t>
                </a:r>
                <a:endParaRPr lang="en-US" altLang="ko-KR" sz="1100" dirty="0">
                  <a:solidFill>
                    <a:schemeClr val="tx1"/>
                  </a:solidFill>
                </a:endParaRPr>
              </a:p>
              <a:p>
                <a:r>
                  <a:rPr lang="en-US" altLang="ko-KR" sz="1100" dirty="0">
                    <a:solidFill>
                      <a:schemeClr val="tx1"/>
                    </a:solidFill>
                  </a:rPr>
                  <a:t>- </a:t>
                </a:r>
                <a:r>
                  <a:rPr lang="ko-KR" altLang="en-US" sz="1100" dirty="0">
                    <a:solidFill>
                      <a:schemeClr val="tx1"/>
                    </a:solidFill>
                  </a:rPr>
                  <a:t>상품 등록 </a:t>
                </a:r>
                <a:r>
                  <a:rPr lang="en-US" altLang="ko-KR" sz="1100" dirty="0">
                    <a:solidFill>
                      <a:schemeClr val="tx1"/>
                    </a:solidFill>
                  </a:rPr>
                  <a:t>&amp; </a:t>
                </a:r>
                <a:r>
                  <a:rPr lang="ko-KR" altLang="en-US" sz="1100" dirty="0">
                    <a:solidFill>
                      <a:schemeClr val="tx1"/>
                    </a:solidFill>
                  </a:rPr>
                  <a:t>재고 관리</a:t>
                </a:r>
                <a:endParaRPr lang="en-US" altLang="ko-KR" sz="1100" dirty="0">
                  <a:solidFill>
                    <a:schemeClr val="tx1"/>
                  </a:solidFill>
                </a:endParaRPr>
              </a:p>
              <a:p>
                <a:r>
                  <a:rPr lang="en-US" altLang="ko-KR" sz="1100" dirty="0">
                    <a:solidFill>
                      <a:schemeClr val="tx1"/>
                    </a:solidFill>
                  </a:rPr>
                  <a:t>- </a:t>
                </a:r>
                <a:r>
                  <a:rPr lang="ko-KR" altLang="en-US" sz="1100" dirty="0">
                    <a:solidFill>
                      <a:schemeClr val="tx1"/>
                    </a:solidFill>
                  </a:rPr>
                  <a:t>공지사항 작성 </a:t>
                </a:r>
                <a:r>
                  <a:rPr lang="en-US" altLang="ko-KR" sz="1100" dirty="0">
                    <a:solidFill>
                      <a:schemeClr val="tx1"/>
                    </a:solidFill>
                  </a:rPr>
                  <a:t>&amp; </a:t>
                </a:r>
                <a:r>
                  <a:rPr lang="ko-KR" altLang="en-US" sz="1100" dirty="0">
                    <a:solidFill>
                      <a:schemeClr val="tx1"/>
                    </a:solidFill>
                  </a:rPr>
                  <a:t>수정</a:t>
                </a:r>
                <a:endParaRPr lang="en-US" altLang="ko-KR" sz="1100" dirty="0">
                  <a:solidFill>
                    <a:schemeClr val="tx1"/>
                  </a:solidFill>
                </a:endParaRPr>
              </a:p>
              <a:p>
                <a:r>
                  <a:rPr lang="en-US" altLang="ko-KR" sz="1100" dirty="0">
                    <a:solidFill>
                      <a:schemeClr val="tx1"/>
                    </a:solidFill>
                  </a:rPr>
                  <a:t>- </a:t>
                </a:r>
                <a:r>
                  <a:rPr lang="ko-KR" altLang="en-US" sz="1100" dirty="0">
                    <a:solidFill>
                      <a:schemeClr val="tx1"/>
                    </a:solidFill>
                  </a:rPr>
                  <a:t>문의 답변 작성 </a:t>
                </a:r>
                <a:r>
                  <a:rPr lang="en-US" altLang="ko-KR" sz="1100" dirty="0">
                    <a:solidFill>
                      <a:schemeClr val="tx1"/>
                    </a:solidFill>
                  </a:rPr>
                  <a:t>&amp; </a:t>
                </a:r>
                <a:r>
                  <a:rPr lang="ko-KR" altLang="en-US" sz="1100" dirty="0">
                    <a:solidFill>
                      <a:schemeClr val="tx1"/>
                    </a:solidFill>
                  </a:rPr>
                  <a:t>수정</a:t>
                </a:r>
                <a:endParaRPr lang="en-US" altLang="ko-KR" sz="1100" dirty="0">
                  <a:solidFill>
                    <a:schemeClr val="tx1"/>
                  </a:solidFill>
                </a:endParaRPr>
              </a:p>
              <a:p>
                <a:r>
                  <a:rPr lang="en-US" altLang="ko-KR" sz="1100" dirty="0">
                    <a:solidFill>
                      <a:schemeClr val="tx1"/>
                    </a:solidFill>
                  </a:rPr>
                  <a:t>- </a:t>
                </a:r>
                <a:r>
                  <a:rPr lang="ko-KR" altLang="en-US" sz="1100" dirty="0">
                    <a:solidFill>
                      <a:schemeClr val="tx1"/>
                    </a:solidFill>
                  </a:rPr>
                  <a:t>홈페이지 배너 관리</a:t>
                </a:r>
                <a:endParaRPr lang="en-US" altLang="ko-KR" sz="1100" dirty="0">
                  <a:solidFill>
                    <a:schemeClr val="tx1"/>
                  </a:solidFill>
                </a:endParaRPr>
              </a:p>
              <a:p>
                <a:endParaRPr lang="en-US" altLang="ko-KR" sz="1100" dirty="0">
                  <a:solidFill>
                    <a:schemeClr val="tx1"/>
                  </a:solidFill>
                </a:endParaRPr>
              </a:p>
              <a:p>
                <a:endParaRPr lang="en-US" altLang="ko-KR" sz="1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9" name="직사각형 78"/>
              <p:cNvSpPr/>
              <p:nvPr/>
            </p:nvSpPr>
            <p:spPr>
              <a:xfrm>
                <a:off x="6387559" y="3284984"/>
                <a:ext cx="1080120" cy="447288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 smtClean="0">
                    <a:solidFill>
                      <a:schemeClr val="tx1"/>
                    </a:solidFill>
                  </a:rPr>
                  <a:t>김길현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8" name="그룹 7"/>
          <p:cNvGrpSpPr/>
          <p:nvPr/>
        </p:nvGrpSpPr>
        <p:grpSpPr>
          <a:xfrm>
            <a:off x="6732240" y="1565793"/>
            <a:ext cx="2342807" cy="4207539"/>
            <a:chOff x="6865223" y="1566857"/>
            <a:chExt cx="2342807" cy="4207539"/>
          </a:xfrm>
        </p:grpSpPr>
        <p:sp>
          <p:nvSpPr>
            <p:cNvPr id="24" name="모서리가 둥근 직사각형 23"/>
            <p:cNvSpPr/>
            <p:nvPr/>
          </p:nvSpPr>
          <p:spPr>
            <a:xfrm>
              <a:off x="6865223" y="3793613"/>
              <a:ext cx="2342807" cy="1980783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ko-KR" sz="1100" dirty="0" smtClean="0">
                <a:solidFill>
                  <a:schemeClr val="tx1"/>
                </a:solidFill>
                <a:latin typeface="+mj-lt"/>
              </a:endParaRPr>
            </a:p>
            <a:p>
              <a:r>
                <a:rPr lang="en-US" altLang="ko-KR" sz="1100" dirty="0" smtClean="0">
                  <a:solidFill>
                    <a:schemeClr val="tx1"/>
                  </a:solidFill>
                  <a:latin typeface="+mj-lt"/>
                </a:rPr>
                <a:t>[</a:t>
              </a:r>
              <a:r>
                <a:rPr lang="ko-KR" altLang="en-US" sz="1100" dirty="0">
                  <a:solidFill>
                    <a:schemeClr val="tx1"/>
                  </a:solidFill>
                  <a:latin typeface="+mj-lt"/>
                </a:rPr>
                <a:t> </a:t>
              </a:r>
              <a:r>
                <a:rPr lang="ko-KR" altLang="en-US" sz="1100" dirty="0" smtClean="0">
                  <a:solidFill>
                    <a:schemeClr val="tx1"/>
                  </a:solidFill>
                  <a:latin typeface="+mj-lt"/>
                </a:rPr>
                <a:t>기타 </a:t>
              </a:r>
              <a:r>
                <a:rPr lang="en-US" altLang="ko-KR" sz="1100" dirty="0" smtClean="0">
                  <a:solidFill>
                    <a:schemeClr val="tx1"/>
                  </a:solidFill>
                  <a:latin typeface="+mj-lt"/>
                </a:rPr>
                <a:t>]</a:t>
              </a:r>
            </a:p>
            <a:p>
              <a:endParaRPr lang="en-US" altLang="ko-KR" sz="1100" dirty="0" smtClean="0">
                <a:solidFill>
                  <a:schemeClr val="tx1"/>
                </a:solidFill>
                <a:latin typeface="+mj-lt"/>
              </a:endParaRPr>
            </a:p>
            <a:p>
              <a:r>
                <a:rPr lang="en-US" altLang="ko-KR" sz="1100" dirty="0" smtClean="0">
                  <a:solidFill>
                    <a:schemeClr val="tx1"/>
                  </a:solidFill>
                  <a:latin typeface="+mj-lt"/>
                </a:rPr>
                <a:t>- </a:t>
              </a:r>
              <a:r>
                <a:rPr lang="ko-KR" altLang="en-US" sz="1100" dirty="0" smtClean="0">
                  <a:solidFill>
                    <a:schemeClr val="tx1"/>
                  </a:solidFill>
                  <a:latin typeface="+mj-lt"/>
                </a:rPr>
                <a:t>참고자료 </a:t>
              </a:r>
              <a:r>
                <a:rPr lang="ko-KR" altLang="en-US" sz="1100" dirty="0">
                  <a:solidFill>
                    <a:schemeClr val="tx1"/>
                  </a:solidFill>
                  <a:latin typeface="+mj-lt"/>
                </a:rPr>
                <a:t>및</a:t>
              </a:r>
              <a:r>
                <a:rPr lang="en-US" altLang="ko-KR" sz="1100" dirty="0" smtClean="0">
                  <a:solidFill>
                    <a:schemeClr val="tx1"/>
                  </a:solidFill>
                  <a:latin typeface="+mj-lt"/>
                </a:rPr>
                <a:t> </a:t>
              </a:r>
              <a:r>
                <a:rPr lang="ko-KR" altLang="en-US" sz="1100" dirty="0" smtClean="0">
                  <a:solidFill>
                    <a:schemeClr val="tx1"/>
                  </a:solidFill>
                  <a:latin typeface="+mj-lt"/>
                </a:rPr>
                <a:t>이미지 조사</a:t>
              </a:r>
              <a:endParaRPr lang="en-US" altLang="ko-KR" sz="1100" dirty="0">
                <a:solidFill>
                  <a:schemeClr val="tx1"/>
                </a:solidFill>
              </a:endParaRPr>
            </a:p>
            <a:p>
              <a:r>
                <a:rPr lang="en-US" altLang="ko-KR" sz="1000" smtClean="0">
                  <a:solidFill>
                    <a:schemeClr val="tx1"/>
                  </a:solidFill>
                </a:rPr>
                <a:t>- </a:t>
              </a:r>
              <a:r>
                <a:rPr lang="ko-KR" altLang="en-US" sz="1000" smtClean="0">
                  <a:solidFill>
                    <a:schemeClr val="tx1"/>
                  </a:solidFill>
                </a:rPr>
                <a:t>메인 배너이미지 </a:t>
              </a:r>
              <a:r>
                <a:rPr lang="ko-KR" altLang="en-US" sz="1000" dirty="0" smtClean="0">
                  <a:solidFill>
                    <a:schemeClr val="tx1"/>
                  </a:solidFill>
                </a:rPr>
                <a:t>일부 제작</a:t>
              </a:r>
              <a:endParaRPr lang="en-US" altLang="ko-KR" sz="1000" dirty="0" smtClean="0">
                <a:solidFill>
                  <a:schemeClr val="tx1"/>
                </a:solidFill>
              </a:endParaRPr>
            </a:p>
            <a:p>
              <a:r>
                <a:rPr lang="en-US" altLang="ko-KR" sz="1050" dirty="0" smtClean="0">
                  <a:solidFill>
                    <a:schemeClr val="tx1"/>
                  </a:solidFill>
                </a:rPr>
                <a:t>- </a:t>
              </a:r>
              <a:r>
                <a:rPr lang="ko-KR" altLang="en-US" sz="1050" dirty="0" smtClean="0">
                  <a:solidFill>
                    <a:schemeClr val="tx1"/>
                  </a:solidFill>
                </a:rPr>
                <a:t>상품상세페이지 일부 </a:t>
              </a:r>
              <a:r>
                <a:rPr lang="en-US" altLang="ko-KR" sz="1050" dirty="0" smtClean="0">
                  <a:solidFill>
                    <a:schemeClr val="tx1"/>
                  </a:solidFill>
                </a:rPr>
                <a:t>CSS </a:t>
              </a:r>
            </a:p>
            <a:p>
              <a:pPr marL="171450" indent="-171450">
                <a:buFontTx/>
                <a:buChar char="-"/>
              </a:pPr>
              <a:endParaRPr lang="en-US" altLang="ko-KR" sz="1050" dirty="0" smtClean="0">
                <a:solidFill>
                  <a:schemeClr val="tx1"/>
                </a:solidFill>
              </a:endParaRPr>
            </a:p>
            <a:p>
              <a:pPr marL="171450" indent="-171450">
                <a:buFontTx/>
                <a:buChar char="-"/>
              </a:pPr>
              <a:endParaRPr lang="en-US" altLang="ko-KR" sz="1050" dirty="0">
                <a:solidFill>
                  <a:schemeClr val="tx1"/>
                </a:solidFill>
              </a:endParaRPr>
            </a:p>
            <a:p>
              <a:pPr marL="171450" indent="-171450">
                <a:buFontTx/>
                <a:buChar char="-"/>
              </a:pPr>
              <a:endParaRPr lang="en-US" altLang="ko-KR" sz="1050" dirty="0" smtClean="0">
                <a:solidFill>
                  <a:schemeClr val="tx1"/>
                </a:solidFill>
              </a:endParaRPr>
            </a:p>
            <a:p>
              <a:pPr marL="171450" indent="-171450">
                <a:buFontTx/>
                <a:buChar char="-"/>
              </a:pPr>
              <a:endParaRPr lang="en-US" altLang="ko-KR" sz="1050" dirty="0">
                <a:solidFill>
                  <a:schemeClr val="tx1"/>
                </a:solidFill>
              </a:endParaRPr>
            </a:p>
            <a:p>
              <a:pPr marL="171450" indent="-171450">
                <a:buFontTx/>
                <a:buChar char="-"/>
              </a:pPr>
              <a:endParaRPr lang="en-US" altLang="ko-KR" sz="1050" dirty="0">
                <a:solidFill>
                  <a:schemeClr val="tx1"/>
                </a:solidFill>
              </a:endParaRPr>
            </a:p>
            <a:p>
              <a:pPr marL="171450" indent="-171450">
                <a:buFontTx/>
                <a:buChar char="-"/>
              </a:pPr>
              <a:endParaRPr lang="en-US" altLang="ko-KR" sz="1100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7428865" y="3291640"/>
              <a:ext cx="1080120" cy="447288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chemeClr val="tx1"/>
                  </a:solidFill>
                </a:rPr>
                <a:t>이민정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7" name="타원 26">
              <a:extLst>
                <a:ext uri="{FF2B5EF4-FFF2-40B4-BE49-F238E27FC236}">
                  <a16:creationId xmlns="" xmlns:a16="http://schemas.microsoft.com/office/drawing/2014/main" id="{BED8FE39-AF8D-4947-AE5C-603A8F03F891}"/>
                </a:ext>
              </a:extLst>
            </p:cNvPr>
            <p:cNvSpPr/>
            <p:nvPr/>
          </p:nvSpPr>
          <p:spPr>
            <a:xfrm>
              <a:off x="7084814" y="1566857"/>
              <a:ext cx="1677485" cy="1666036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pic>
          <p:nvPicPr>
            <p:cNvPr id="23" name="Picture 10" descr="Paint palette free icon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72846" y="1793431"/>
              <a:ext cx="1177226" cy="11772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8" name="그림 2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843" y="1148590"/>
            <a:ext cx="430731" cy="430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613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555" y="617075"/>
            <a:ext cx="914400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prstClr val="white"/>
                </a:solidFill>
              </a:rPr>
              <a:t>210429</a:t>
            </a:r>
            <a:r>
              <a:rPr lang="ko-KR" altLang="en-US">
                <a:solidFill>
                  <a:prstClr val="white"/>
                </a:solidFill>
              </a:rPr>
              <a:t>학생관리프로젝트최종</a:t>
            </a:r>
            <a:r>
              <a:rPr lang="en-US" altLang="ko-KR">
                <a:solidFill>
                  <a:prstClr val="white"/>
                </a:solidFill>
              </a:rPr>
              <a:t>.png</a:t>
            </a: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150381" y="87015"/>
            <a:ext cx="2340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 DB</a:t>
            </a:r>
            <a:r>
              <a:rPr lang="ko-KR" altLang="en-US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설계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1908243" y="548680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707904" y="5013176"/>
            <a:ext cx="18722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 smtClean="0">
                <a:solidFill>
                  <a:prstClr val="white"/>
                </a:solidFill>
              </a:rPr>
              <a:t>클릭</a:t>
            </a:r>
            <a:endParaRPr lang="ko-KR" altLang="en-US" sz="1100" dirty="0">
              <a:solidFill>
                <a:prstClr val="white"/>
              </a:solidFill>
            </a:endParaRPr>
          </a:p>
        </p:txBody>
      </p:sp>
      <p:sp>
        <p:nvSpPr>
          <p:cNvPr id="20" name="이등변 삼각형 19"/>
          <p:cNvSpPr/>
          <p:nvPr/>
        </p:nvSpPr>
        <p:spPr>
          <a:xfrm rot="10800000">
            <a:off x="323528" y="617075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이등변 삼각형 20"/>
          <p:cNvSpPr/>
          <p:nvPr/>
        </p:nvSpPr>
        <p:spPr>
          <a:xfrm rot="10800000">
            <a:off x="539552" y="617075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7073"/>
            <a:ext cx="9144000" cy="5976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711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555" y="617075"/>
            <a:ext cx="914400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529312" y="52818"/>
            <a:ext cx="35823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DB</a:t>
            </a:r>
            <a:r>
              <a:rPr lang="ko-KR" altLang="en-US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설계 </a:t>
            </a:r>
            <a:r>
              <a:rPr lang="en-US" altLang="ko-KR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-</a:t>
            </a:r>
            <a:r>
              <a:rPr lang="ko-KR" altLang="en-US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테이블정의서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1908243" y="548680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707904" y="5013176"/>
            <a:ext cx="18722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 smtClean="0">
                <a:solidFill>
                  <a:prstClr val="white"/>
                </a:solidFill>
              </a:rPr>
              <a:t>클릭</a:t>
            </a:r>
            <a:endParaRPr lang="ko-KR" altLang="en-US" sz="1100" dirty="0">
              <a:solidFill>
                <a:prstClr val="white"/>
              </a:solidFill>
            </a:endParaRPr>
          </a:p>
        </p:txBody>
      </p:sp>
      <p:sp>
        <p:nvSpPr>
          <p:cNvPr id="10" name="이등변 삼각형 9"/>
          <p:cNvSpPr/>
          <p:nvPr/>
        </p:nvSpPr>
        <p:spPr>
          <a:xfrm rot="10800000">
            <a:off x="323528" y="617075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이등변 삼각형 10"/>
          <p:cNvSpPr/>
          <p:nvPr/>
        </p:nvSpPr>
        <p:spPr>
          <a:xfrm rot="10800000">
            <a:off x="539552" y="617075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90" y="627716"/>
            <a:ext cx="4402895" cy="178116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2449" y="649910"/>
            <a:ext cx="4649642" cy="175897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48985" y="4531392"/>
            <a:ext cx="4587510" cy="205504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72448" y="2441718"/>
            <a:ext cx="4564047" cy="195406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090" y="2446385"/>
            <a:ext cx="4402895" cy="2070358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090" y="4531118"/>
            <a:ext cx="4402895" cy="2056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131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555" y="617075"/>
            <a:ext cx="914400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529312" y="52818"/>
            <a:ext cx="35823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DB</a:t>
            </a:r>
            <a:r>
              <a:rPr lang="ko-KR" altLang="en-US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설계 </a:t>
            </a:r>
            <a:r>
              <a:rPr lang="en-US" altLang="ko-KR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–</a:t>
            </a:r>
            <a:r>
              <a:rPr lang="ko-KR" altLang="en-US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관계 정의서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1908243" y="548680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707904" y="5013176"/>
            <a:ext cx="18722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 smtClean="0">
                <a:solidFill>
                  <a:prstClr val="white"/>
                </a:solidFill>
              </a:rPr>
              <a:t>클릭</a:t>
            </a:r>
            <a:endParaRPr lang="ko-KR" altLang="en-US" sz="1100" dirty="0">
              <a:solidFill>
                <a:prstClr val="white"/>
              </a:solidFill>
            </a:endParaRPr>
          </a:p>
        </p:txBody>
      </p:sp>
      <p:sp>
        <p:nvSpPr>
          <p:cNvPr id="25" name="이등변 삼각형 24"/>
          <p:cNvSpPr/>
          <p:nvPr/>
        </p:nvSpPr>
        <p:spPr>
          <a:xfrm rot="10800000">
            <a:off x="323528" y="617075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9" name="이등변 삼각형 28"/>
          <p:cNvSpPr/>
          <p:nvPr/>
        </p:nvSpPr>
        <p:spPr>
          <a:xfrm rot="10800000">
            <a:off x="539552" y="617075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8717" y="713846"/>
            <a:ext cx="4664983" cy="341831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88" y="3901480"/>
            <a:ext cx="4395696" cy="269226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288" y="617075"/>
            <a:ext cx="4395696" cy="3251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746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2685</TotalTime>
  <Words>1030</Words>
  <Application>Microsoft Office PowerPoint</Application>
  <PresentationFormat>화면 슬라이드 쇼(4:3)</PresentationFormat>
  <Paragraphs>456</Paragraphs>
  <Slides>56</Slides>
  <Notes>56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56</vt:i4>
      </vt:variant>
    </vt:vector>
  </HeadingPairs>
  <TitlesOfParts>
    <vt:vector size="62" baseType="lpstr">
      <vt:lpstr>HY신명조</vt:lpstr>
      <vt:lpstr>HY헤드라인M</vt:lpstr>
      <vt:lpstr>맑은 고딕</vt:lpstr>
      <vt:lpstr>문체부 돋음체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LG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minhee park</dc:creator>
  <cp:lastModifiedBy>lenovo</cp:lastModifiedBy>
  <cp:revision>376</cp:revision>
  <dcterms:created xsi:type="dcterms:W3CDTF">2016-11-03T20:47:04Z</dcterms:created>
  <dcterms:modified xsi:type="dcterms:W3CDTF">2021-07-14T04:25:30Z</dcterms:modified>
</cp:coreProperties>
</file>